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 id="2147483653" r:id="rId2"/>
  </p:sldMasterIdLst>
  <p:notesMasterIdLst>
    <p:notesMasterId r:id="rId4"/>
  </p:notesMasterIdLst>
  <p:sldIdLst>
    <p:sldId id="256" r:id="rId3"/>
  </p:sldIdLst>
  <p:sldSz cx="43891200" cy="329184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oagye, Nicole A." initials="ANA" lastIdx="0" clrIdx="0">
    <p:extLst>
      <p:ext uri="{19B8F6BF-5375-455C-9EA6-DF929625EA0E}">
        <p15:presenceInfo xmlns:p15="http://schemas.microsoft.com/office/powerpoint/2012/main" userId="30d62dbc-ede5-4b66-876f-b96f77c5432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AA40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21" autoAdjust="0"/>
    <p:restoredTop sz="94681"/>
  </p:normalViewPr>
  <p:slideViewPr>
    <p:cSldViewPr snapToGrid="0">
      <p:cViewPr>
        <p:scale>
          <a:sx n="40" d="100"/>
          <a:sy n="40" d="100"/>
        </p:scale>
        <p:origin x="-1400" y="-2960"/>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28CBED-1D8E-6443-B936-77E4D66A9713}" type="doc">
      <dgm:prSet loTypeId="urn:microsoft.com/office/officeart/2005/8/layout/radial2" loCatId="" qsTypeId="urn:microsoft.com/office/officeart/2005/8/quickstyle/simple1" qsCatId="simple" csTypeId="urn:microsoft.com/office/officeart/2005/8/colors/accent2_5" csCatId="accent2" phldr="1"/>
      <dgm:spPr/>
      <dgm:t>
        <a:bodyPr/>
        <a:lstStyle/>
        <a:p>
          <a:endParaRPr lang="en-US"/>
        </a:p>
      </dgm:t>
    </dgm:pt>
    <dgm:pt modelId="{6E42F126-D6ED-7F41-90A0-6EB6404C9838}">
      <dgm:prSet phldrT="[Text]"/>
      <dgm:spPr/>
      <dgm:t>
        <a:bodyPr/>
        <a:lstStyle/>
        <a:p>
          <a:r>
            <a:rPr lang="en-US" dirty="0">
              <a:solidFill>
                <a:schemeClr val="tx2">
                  <a:lumMod val="10000"/>
                </a:schemeClr>
              </a:solidFill>
            </a:rPr>
            <a:t>Pressure from parents to do well</a:t>
          </a:r>
        </a:p>
      </dgm:t>
    </dgm:pt>
    <dgm:pt modelId="{91BA2B14-7E12-E540-BBD4-85CFD1894F97}" type="parTrans" cxnId="{8E3632E4-62CA-0A4F-B0F5-A624FD542045}">
      <dgm:prSet/>
      <dgm:spPr/>
      <dgm:t>
        <a:bodyPr/>
        <a:lstStyle/>
        <a:p>
          <a:endParaRPr lang="en-US"/>
        </a:p>
      </dgm:t>
    </dgm:pt>
    <dgm:pt modelId="{C58453FF-86B2-7C4A-B5C8-318D7D647061}" type="sibTrans" cxnId="{8E3632E4-62CA-0A4F-B0F5-A624FD542045}">
      <dgm:prSet/>
      <dgm:spPr/>
      <dgm:t>
        <a:bodyPr/>
        <a:lstStyle/>
        <a:p>
          <a:endParaRPr lang="en-US"/>
        </a:p>
      </dgm:t>
    </dgm:pt>
    <dgm:pt modelId="{D5609BF3-2EE4-6D4A-BBBB-56CA6B9B6CAD}">
      <dgm:prSet phldrT="[Text]"/>
      <dgm:spPr/>
      <dgm:t>
        <a:bodyPr/>
        <a:lstStyle/>
        <a:p>
          <a:r>
            <a:rPr lang="en-US" dirty="0">
              <a:solidFill>
                <a:schemeClr val="tx2">
                  <a:lumMod val="10000"/>
                </a:schemeClr>
              </a:solidFill>
            </a:rPr>
            <a:t>Financial fear from not being able to afford to </a:t>
          </a:r>
          <a:r>
            <a:rPr lang="en-US" dirty="0">
              <a:solidFill>
                <a:schemeClr val="tx1"/>
              </a:solidFill>
            </a:rPr>
            <a:t>retake classes.</a:t>
          </a:r>
        </a:p>
      </dgm:t>
    </dgm:pt>
    <dgm:pt modelId="{E92C6805-4C3B-944D-A538-EB004CFFFE1E}" type="parTrans" cxnId="{0D0F55CA-1DB8-0249-AC85-2D14A4A1D8F6}">
      <dgm:prSet/>
      <dgm:spPr/>
      <dgm:t>
        <a:bodyPr/>
        <a:lstStyle/>
        <a:p>
          <a:endParaRPr lang="en-US"/>
        </a:p>
      </dgm:t>
    </dgm:pt>
    <dgm:pt modelId="{A19EC803-1A7E-6F43-A238-D5822DD474A1}" type="sibTrans" cxnId="{0D0F55CA-1DB8-0249-AC85-2D14A4A1D8F6}">
      <dgm:prSet/>
      <dgm:spPr/>
      <dgm:t>
        <a:bodyPr/>
        <a:lstStyle/>
        <a:p>
          <a:endParaRPr lang="en-US"/>
        </a:p>
      </dgm:t>
    </dgm:pt>
    <dgm:pt modelId="{7D56262E-BDD8-6745-BEE5-0A1028F4D3ED}">
      <dgm:prSet phldrT="[Text]" custT="1"/>
      <dgm:spPr/>
      <dgm:t>
        <a:bodyPr/>
        <a:lstStyle/>
        <a:p>
          <a:r>
            <a:rPr lang="en-US" sz="2000" dirty="0">
              <a:solidFill>
                <a:schemeClr val="tx2">
                  <a:lumMod val="10000"/>
                </a:schemeClr>
              </a:solidFill>
            </a:rPr>
            <a:t>Procrastination/ poor time management</a:t>
          </a:r>
        </a:p>
      </dgm:t>
    </dgm:pt>
    <dgm:pt modelId="{EC1FA703-CD37-2947-90CC-B0EB53CD0A93}" type="parTrans" cxnId="{C8F1A771-7155-624A-AE5C-E15D8A99BC77}">
      <dgm:prSet/>
      <dgm:spPr/>
      <dgm:t>
        <a:bodyPr/>
        <a:lstStyle/>
        <a:p>
          <a:endParaRPr lang="en-US"/>
        </a:p>
      </dgm:t>
    </dgm:pt>
    <dgm:pt modelId="{32498C9D-1D20-984F-A849-C454B0171189}" type="sibTrans" cxnId="{C8F1A771-7155-624A-AE5C-E15D8A99BC77}">
      <dgm:prSet/>
      <dgm:spPr/>
      <dgm:t>
        <a:bodyPr/>
        <a:lstStyle/>
        <a:p>
          <a:endParaRPr lang="en-US"/>
        </a:p>
      </dgm:t>
    </dgm:pt>
    <dgm:pt modelId="{302C4D2F-7BCC-A54B-B485-CDF29C34992D}" type="pres">
      <dgm:prSet presAssocID="{F028CBED-1D8E-6443-B936-77E4D66A9713}" presName="composite" presStyleCnt="0">
        <dgm:presLayoutVars>
          <dgm:chMax val="5"/>
          <dgm:dir/>
          <dgm:animLvl val="ctr"/>
          <dgm:resizeHandles val="exact"/>
        </dgm:presLayoutVars>
      </dgm:prSet>
      <dgm:spPr/>
    </dgm:pt>
    <dgm:pt modelId="{DFA3BDDA-3456-F949-8812-091579B4D73E}" type="pres">
      <dgm:prSet presAssocID="{F028CBED-1D8E-6443-B936-77E4D66A9713}" presName="cycle" presStyleCnt="0"/>
      <dgm:spPr/>
    </dgm:pt>
    <dgm:pt modelId="{11A4243B-90B9-A34E-BA14-54C5DD8562A4}" type="pres">
      <dgm:prSet presAssocID="{F028CBED-1D8E-6443-B936-77E4D66A9713}" presName="centerShape" presStyleCnt="0"/>
      <dgm:spPr/>
    </dgm:pt>
    <dgm:pt modelId="{A14FD6E6-9C8E-0241-93CD-B4CF6C67FE04}" type="pres">
      <dgm:prSet presAssocID="{F028CBED-1D8E-6443-B936-77E4D66A9713}" presName="connSite" presStyleLbl="node1" presStyleIdx="0" presStyleCnt="4"/>
      <dgm:spPr/>
    </dgm:pt>
    <dgm:pt modelId="{C6EF5303-9D37-6242-9978-F090994D4AF8}" type="pres">
      <dgm:prSet presAssocID="{F028CBED-1D8E-6443-B936-77E4D66A9713}" presName="visible" presStyleLbl="node1" presStyleIdx="0" presStyleCnt="4" custLinFactNeighborX="8129" custLinFactNeighborY="599"/>
      <dgm:spPr/>
    </dgm:pt>
    <dgm:pt modelId="{E1061768-144A-1A40-A71C-0171B5B03F85}" type="pres">
      <dgm:prSet presAssocID="{91BA2B14-7E12-E540-BBD4-85CFD1894F97}" presName="Name25" presStyleLbl="parChTrans1D1" presStyleIdx="0" presStyleCnt="3"/>
      <dgm:spPr/>
    </dgm:pt>
    <dgm:pt modelId="{D9D60C13-35E1-BA4A-8E7E-B4F6B3D52CC1}" type="pres">
      <dgm:prSet presAssocID="{6E42F126-D6ED-7F41-90A0-6EB6404C9838}" presName="node" presStyleCnt="0"/>
      <dgm:spPr/>
    </dgm:pt>
    <dgm:pt modelId="{217A1EB4-8048-1B40-BEBE-47983491C302}" type="pres">
      <dgm:prSet presAssocID="{6E42F126-D6ED-7F41-90A0-6EB6404C9838}" presName="parentNode" presStyleLbl="node1" presStyleIdx="1" presStyleCnt="4" custScaleX="122669" custScaleY="135154">
        <dgm:presLayoutVars>
          <dgm:chMax val="1"/>
          <dgm:bulletEnabled val="1"/>
        </dgm:presLayoutVars>
      </dgm:prSet>
      <dgm:spPr/>
    </dgm:pt>
    <dgm:pt modelId="{5E343A34-D2A0-0E49-9EEA-1FB993AC350D}" type="pres">
      <dgm:prSet presAssocID="{6E42F126-D6ED-7F41-90A0-6EB6404C9838}" presName="childNode" presStyleLbl="revTx" presStyleIdx="0" presStyleCnt="0">
        <dgm:presLayoutVars>
          <dgm:bulletEnabled val="1"/>
        </dgm:presLayoutVars>
      </dgm:prSet>
      <dgm:spPr/>
    </dgm:pt>
    <dgm:pt modelId="{A567890A-B3A4-A241-A602-0AFE28349132}" type="pres">
      <dgm:prSet presAssocID="{E92C6805-4C3B-944D-A538-EB004CFFFE1E}" presName="Name25" presStyleLbl="parChTrans1D1" presStyleIdx="1" presStyleCnt="3"/>
      <dgm:spPr/>
    </dgm:pt>
    <dgm:pt modelId="{8F5DCFE0-1DBD-FC43-9891-9BEBA2A82E49}" type="pres">
      <dgm:prSet presAssocID="{D5609BF3-2EE4-6D4A-BBBB-56CA6B9B6CAD}" presName="node" presStyleCnt="0"/>
      <dgm:spPr/>
    </dgm:pt>
    <dgm:pt modelId="{4F6D7E65-9A9C-7141-863A-4931010B0614}" type="pres">
      <dgm:prSet presAssocID="{D5609BF3-2EE4-6D4A-BBBB-56CA6B9B6CAD}" presName="parentNode" presStyleLbl="node1" presStyleIdx="2" presStyleCnt="4" custScaleX="128714" custScaleY="121624" custLinFactNeighborX="-1780" custLinFactNeighborY="-7487">
        <dgm:presLayoutVars>
          <dgm:chMax val="1"/>
          <dgm:bulletEnabled val="1"/>
        </dgm:presLayoutVars>
      </dgm:prSet>
      <dgm:spPr/>
    </dgm:pt>
    <dgm:pt modelId="{0C81975A-71D1-4547-9DB7-96AB494C3259}" type="pres">
      <dgm:prSet presAssocID="{D5609BF3-2EE4-6D4A-BBBB-56CA6B9B6CAD}" presName="childNode" presStyleLbl="revTx" presStyleIdx="0" presStyleCnt="0">
        <dgm:presLayoutVars>
          <dgm:bulletEnabled val="1"/>
        </dgm:presLayoutVars>
      </dgm:prSet>
      <dgm:spPr/>
    </dgm:pt>
    <dgm:pt modelId="{27B33AE3-23EB-8841-8C0E-A7491A8060F2}" type="pres">
      <dgm:prSet presAssocID="{EC1FA703-CD37-2947-90CC-B0EB53CD0A93}" presName="Name25" presStyleLbl="parChTrans1D1" presStyleIdx="2" presStyleCnt="3"/>
      <dgm:spPr/>
    </dgm:pt>
    <dgm:pt modelId="{93D7AA6D-F37C-2044-A511-CD1B5E586E9A}" type="pres">
      <dgm:prSet presAssocID="{7D56262E-BDD8-6745-BEE5-0A1028F4D3ED}" presName="node" presStyleCnt="0"/>
      <dgm:spPr/>
    </dgm:pt>
    <dgm:pt modelId="{FD11A990-4AB4-7249-AFAE-435F8C682E4A}" type="pres">
      <dgm:prSet presAssocID="{7D56262E-BDD8-6745-BEE5-0A1028F4D3ED}" presName="parentNode" presStyleLbl="node1" presStyleIdx="3" presStyleCnt="4" custScaleX="138874" custScaleY="130204">
        <dgm:presLayoutVars>
          <dgm:chMax val="1"/>
          <dgm:bulletEnabled val="1"/>
        </dgm:presLayoutVars>
      </dgm:prSet>
      <dgm:spPr/>
    </dgm:pt>
    <dgm:pt modelId="{4ABB14CA-D38E-C64C-A87E-FB179826E121}" type="pres">
      <dgm:prSet presAssocID="{7D56262E-BDD8-6745-BEE5-0A1028F4D3ED}" presName="childNode" presStyleLbl="revTx" presStyleIdx="0" presStyleCnt="0">
        <dgm:presLayoutVars>
          <dgm:bulletEnabled val="1"/>
        </dgm:presLayoutVars>
      </dgm:prSet>
      <dgm:spPr/>
    </dgm:pt>
  </dgm:ptLst>
  <dgm:cxnLst>
    <dgm:cxn modelId="{079C140E-316A-A74E-928C-238EAC48CB78}" type="presOf" srcId="{6E42F126-D6ED-7F41-90A0-6EB6404C9838}" destId="{217A1EB4-8048-1B40-BEBE-47983491C302}" srcOrd="0" destOrd="0" presId="urn:microsoft.com/office/officeart/2005/8/layout/radial2"/>
    <dgm:cxn modelId="{7782F123-D58C-FA4C-938C-18544166DEA1}" type="presOf" srcId="{D5609BF3-2EE4-6D4A-BBBB-56CA6B9B6CAD}" destId="{4F6D7E65-9A9C-7141-863A-4931010B0614}" srcOrd="0" destOrd="0" presId="urn:microsoft.com/office/officeart/2005/8/layout/radial2"/>
    <dgm:cxn modelId="{99BF3325-05E2-EB48-8686-BD60CCFC0E7A}" type="presOf" srcId="{EC1FA703-CD37-2947-90CC-B0EB53CD0A93}" destId="{27B33AE3-23EB-8841-8C0E-A7491A8060F2}" srcOrd="0" destOrd="0" presId="urn:microsoft.com/office/officeart/2005/8/layout/radial2"/>
    <dgm:cxn modelId="{C8F1A771-7155-624A-AE5C-E15D8A99BC77}" srcId="{F028CBED-1D8E-6443-B936-77E4D66A9713}" destId="{7D56262E-BDD8-6745-BEE5-0A1028F4D3ED}" srcOrd="2" destOrd="0" parTransId="{EC1FA703-CD37-2947-90CC-B0EB53CD0A93}" sibTransId="{32498C9D-1D20-984F-A849-C454B0171189}"/>
    <dgm:cxn modelId="{1CFD2494-BC58-5D48-AD97-DC37A65BDFEF}" type="presOf" srcId="{7D56262E-BDD8-6745-BEE5-0A1028F4D3ED}" destId="{FD11A990-4AB4-7249-AFAE-435F8C682E4A}" srcOrd="0" destOrd="0" presId="urn:microsoft.com/office/officeart/2005/8/layout/radial2"/>
    <dgm:cxn modelId="{38BDEA99-D716-1642-B4DC-C3365D3E3232}" type="presOf" srcId="{F028CBED-1D8E-6443-B936-77E4D66A9713}" destId="{302C4D2F-7BCC-A54B-B485-CDF29C34992D}" srcOrd="0" destOrd="0" presId="urn:microsoft.com/office/officeart/2005/8/layout/radial2"/>
    <dgm:cxn modelId="{A7D9D3B1-899C-1B4C-86E4-0FCEAFA956CA}" type="presOf" srcId="{E92C6805-4C3B-944D-A538-EB004CFFFE1E}" destId="{A567890A-B3A4-A241-A602-0AFE28349132}" srcOrd="0" destOrd="0" presId="urn:microsoft.com/office/officeart/2005/8/layout/radial2"/>
    <dgm:cxn modelId="{B86726B7-C8E3-AE42-9CE6-EB6C84E264E0}" type="presOf" srcId="{91BA2B14-7E12-E540-BBD4-85CFD1894F97}" destId="{E1061768-144A-1A40-A71C-0171B5B03F85}" srcOrd="0" destOrd="0" presId="urn:microsoft.com/office/officeart/2005/8/layout/radial2"/>
    <dgm:cxn modelId="{0D0F55CA-1DB8-0249-AC85-2D14A4A1D8F6}" srcId="{F028CBED-1D8E-6443-B936-77E4D66A9713}" destId="{D5609BF3-2EE4-6D4A-BBBB-56CA6B9B6CAD}" srcOrd="1" destOrd="0" parTransId="{E92C6805-4C3B-944D-A538-EB004CFFFE1E}" sibTransId="{A19EC803-1A7E-6F43-A238-D5822DD474A1}"/>
    <dgm:cxn modelId="{8E3632E4-62CA-0A4F-B0F5-A624FD542045}" srcId="{F028CBED-1D8E-6443-B936-77E4D66A9713}" destId="{6E42F126-D6ED-7F41-90A0-6EB6404C9838}" srcOrd="0" destOrd="0" parTransId="{91BA2B14-7E12-E540-BBD4-85CFD1894F97}" sibTransId="{C58453FF-86B2-7C4A-B5C8-318D7D647061}"/>
    <dgm:cxn modelId="{2C032BAB-BC8B-2941-902B-859E55F2FFEC}" type="presParOf" srcId="{302C4D2F-7BCC-A54B-B485-CDF29C34992D}" destId="{DFA3BDDA-3456-F949-8812-091579B4D73E}" srcOrd="0" destOrd="0" presId="urn:microsoft.com/office/officeart/2005/8/layout/radial2"/>
    <dgm:cxn modelId="{F6912785-618D-264D-A3D5-D66ED7495F6F}" type="presParOf" srcId="{DFA3BDDA-3456-F949-8812-091579B4D73E}" destId="{11A4243B-90B9-A34E-BA14-54C5DD8562A4}" srcOrd="0" destOrd="0" presId="urn:microsoft.com/office/officeart/2005/8/layout/radial2"/>
    <dgm:cxn modelId="{9E61205B-3C51-D14D-B084-71E0D939A61B}" type="presParOf" srcId="{11A4243B-90B9-A34E-BA14-54C5DD8562A4}" destId="{A14FD6E6-9C8E-0241-93CD-B4CF6C67FE04}" srcOrd="0" destOrd="0" presId="urn:microsoft.com/office/officeart/2005/8/layout/radial2"/>
    <dgm:cxn modelId="{82178341-70E8-F849-B598-93B6C98FB0EC}" type="presParOf" srcId="{11A4243B-90B9-A34E-BA14-54C5DD8562A4}" destId="{C6EF5303-9D37-6242-9978-F090994D4AF8}" srcOrd="1" destOrd="0" presId="urn:microsoft.com/office/officeart/2005/8/layout/radial2"/>
    <dgm:cxn modelId="{4DD86BC1-F0D0-6247-AD12-95EC37FB81CA}" type="presParOf" srcId="{DFA3BDDA-3456-F949-8812-091579B4D73E}" destId="{E1061768-144A-1A40-A71C-0171B5B03F85}" srcOrd="1" destOrd="0" presId="urn:microsoft.com/office/officeart/2005/8/layout/radial2"/>
    <dgm:cxn modelId="{720446F6-B6E5-BF4A-95F4-4DA930927BBF}" type="presParOf" srcId="{DFA3BDDA-3456-F949-8812-091579B4D73E}" destId="{D9D60C13-35E1-BA4A-8E7E-B4F6B3D52CC1}" srcOrd="2" destOrd="0" presId="urn:microsoft.com/office/officeart/2005/8/layout/radial2"/>
    <dgm:cxn modelId="{13F6B4C1-7281-874F-BE3E-A91E86BCBC49}" type="presParOf" srcId="{D9D60C13-35E1-BA4A-8E7E-B4F6B3D52CC1}" destId="{217A1EB4-8048-1B40-BEBE-47983491C302}" srcOrd="0" destOrd="0" presId="urn:microsoft.com/office/officeart/2005/8/layout/radial2"/>
    <dgm:cxn modelId="{72B3AB40-0B75-F548-9926-9EC057CB8913}" type="presParOf" srcId="{D9D60C13-35E1-BA4A-8E7E-B4F6B3D52CC1}" destId="{5E343A34-D2A0-0E49-9EEA-1FB993AC350D}" srcOrd="1" destOrd="0" presId="urn:microsoft.com/office/officeart/2005/8/layout/radial2"/>
    <dgm:cxn modelId="{A5C5B9F4-6411-E041-A6EB-FF53CB7608E3}" type="presParOf" srcId="{DFA3BDDA-3456-F949-8812-091579B4D73E}" destId="{A567890A-B3A4-A241-A602-0AFE28349132}" srcOrd="3" destOrd="0" presId="urn:microsoft.com/office/officeart/2005/8/layout/radial2"/>
    <dgm:cxn modelId="{88C510B6-34DE-0441-8A38-7B82FECE338B}" type="presParOf" srcId="{DFA3BDDA-3456-F949-8812-091579B4D73E}" destId="{8F5DCFE0-1DBD-FC43-9891-9BEBA2A82E49}" srcOrd="4" destOrd="0" presId="urn:microsoft.com/office/officeart/2005/8/layout/radial2"/>
    <dgm:cxn modelId="{51828D97-7188-DF4C-82E1-D3B9DDB954B8}" type="presParOf" srcId="{8F5DCFE0-1DBD-FC43-9891-9BEBA2A82E49}" destId="{4F6D7E65-9A9C-7141-863A-4931010B0614}" srcOrd="0" destOrd="0" presId="urn:microsoft.com/office/officeart/2005/8/layout/radial2"/>
    <dgm:cxn modelId="{8A2E322C-9A58-D349-83AD-3DD42BBFC716}" type="presParOf" srcId="{8F5DCFE0-1DBD-FC43-9891-9BEBA2A82E49}" destId="{0C81975A-71D1-4547-9DB7-96AB494C3259}" srcOrd="1" destOrd="0" presId="urn:microsoft.com/office/officeart/2005/8/layout/radial2"/>
    <dgm:cxn modelId="{810FF60E-6861-1249-BE21-912C44BD1D86}" type="presParOf" srcId="{DFA3BDDA-3456-F949-8812-091579B4D73E}" destId="{27B33AE3-23EB-8841-8C0E-A7491A8060F2}" srcOrd="5" destOrd="0" presId="urn:microsoft.com/office/officeart/2005/8/layout/radial2"/>
    <dgm:cxn modelId="{8EB5E8E6-1C70-674B-A1FD-9D0CB7B7A045}" type="presParOf" srcId="{DFA3BDDA-3456-F949-8812-091579B4D73E}" destId="{93D7AA6D-F37C-2044-A511-CD1B5E586E9A}" srcOrd="6" destOrd="0" presId="urn:microsoft.com/office/officeart/2005/8/layout/radial2"/>
    <dgm:cxn modelId="{5E274C3D-C1C1-1F41-9262-86CBC22115DF}" type="presParOf" srcId="{93D7AA6D-F37C-2044-A511-CD1B5E586E9A}" destId="{FD11A990-4AB4-7249-AFAE-435F8C682E4A}" srcOrd="0" destOrd="0" presId="urn:microsoft.com/office/officeart/2005/8/layout/radial2"/>
    <dgm:cxn modelId="{AF6CAB16-546D-9547-9DB6-F59D661863A3}" type="presParOf" srcId="{93D7AA6D-F37C-2044-A511-CD1B5E586E9A}" destId="{4ABB14CA-D38E-C64C-A87E-FB179826E121}" srcOrd="1" destOrd="0" presId="urn:microsoft.com/office/officeart/2005/8/layout/radial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88623E-7E53-7742-A5A1-CA80DEDB2568}" type="doc">
      <dgm:prSet loTypeId="urn:microsoft.com/office/officeart/2005/8/layout/process1" loCatId="" qsTypeId="urn:microsoft.com/office/officeart/2005/8/quickstyle/simple1" qsCatId="simple" csTypeId="urn:microsoft.com/office/officeart/2005/8/colors/accent1_2" csCatId="accent1" phldr="1"/>
      <dgm:spPr/>
    </dgm:pt>
    <dgm:pt modelId="{23B7714D-3369-114C-9F8E-B01D44C0047E}">
      <dgm:prSet phldrT="[Text]"/>
      <dgm:spPr/>
      <dgm:t>
        <a:bodyPr/>
        <a:lstStyle/>
        <a:p>
          <a:r>
            <a:rPr lang="en-US" dirty="0">
              <a:solidFill>
                <a:srgbClr val="FF40FF"/>
              </a:solidFill>
            </a:rPr>
            <a:t>Students do feel like the amount of work expected from them by their professors is unreasonable.</a:t>
          </a:r>
        </a:p>
      </dgm:t>
    </dgm:pt>
    <dgm:pt modelId="{4BF34255-D244-B748-A322-C4F8CA595B8A}" type="parTrans" cxnId="{41C90EDA-2EAF-504C-A3D1-B8DA62969F9C}">
      <dgm:prSet/>
      <dgm:spPr/>
      <dgm:t>
        <a:bodyPr/>
        <a:lstStyle/>
        <a:p>
          <a:endParaRPr lang="en-US"/>
        </a:p>
      </dgm:t>
    </dgm:pt>
    <dgm:pt modelId="{68580C28-D452-9D4E-954D-F2CB5563BF9A}" type="sibTrans" cxnId="{41C90EDA-2EAF-504C-A3D1-B8DA62969F9C}">
      <dgm:prSet/>
      <dgm:spPr/>
      <dgm:t>
        <a:bodyPr/>
        <a:lstStyle/>
        <a:p>
          <a:endParaRPr lang="en-US"/>
        </a:p>
      </dgm:t>
    </dgm:pt>
    <dgm:pt modelId="{73E247F0-8CBA-504F-A210-7013622CF716}">
      <dgm:prSet phldrT="[Text]"/>
      <dgm:spPr/>
      <dgm:t>
        <a:bodyPr/>
        <a:lstStyle/>
        <a:p>
          <a:r>
            <a:rPr lang="en-US" dirty="0">
              <a:solidFill>
                <a:srgbClr val="FF40FF"/>
              </a:solidFill>
            </a:rPr>
            <a:t>Students also realize that when they put off their work they are more likely to feel stressed.</a:t>
          </a:r>
        </a:p>
      </dgm:t>
    </dgm:pt>
    <dgm:pt modelId="{81621801-97ED-074E-9E00-4CE90C31321C}" type="parTrans" cxnId="{2E152B51-AF77-9F4C-94CF-6429A32724AF}">
      <dgm:prSet/>
      <dgm:spPr/>
      <dgm:t>
        <a:bodyPr/>
        <a:lstStyle/>
        <a:p>
          <a:endParaRPr lang="en-US"/>
        </a:p>
      </dgm:t>
    </dgm:pt>
    <dgm:pt modelId="{1773EB67-683E-924D-8245-8AA068D7841A}" type="sibTrans" cxnId="{2E152B51-AF77-9F4C-94CF-6429A32724AF}">
      <dgm:prSet/>
      <dgm:spPr/>
      <dgm:t>
        <a:bodyPr/>
        <a:lstStyle/>
        <a:p>
          <a:endParaRPr lang="en-US"/>
        </a:p>
      </dgm:t>
    </dgm:pt>
    <dgm:pt modelId="{5BBB3F06-A532-9344-A49A-06D470F0FDC2}">
      <dgm:prSet phldrT="[Text]"/>
      <dgm:spPr/>
      <dgm:t>
        <a:bodyPr/>
        <a:lstStyle/>
        <a:p>
          <a:r>
            <a:rPr lang="en-US" dirty="0">
              <a:solidFill>
                <a:srgbClr val="FF40FF"/>
              </a:solidFill>
            </a:rPr>
            <a:t>Writing out tasks and then making a plan to complete work helps to alleviate stress for students. </a:t>
          </a:r>
        </a:p>
      </dgm:t>
    </dgm:pt>
    <dgm:pt modelId="{D0FD8E24-F120-E642-B848-CE328D6EC9AE}" type="parTrans" cxnId="{B07225E7-0554-794B-B5EC-3806AED6324E}">
      <dgm:prSet/>
      <dgm:spPr/>
      <dgm:t>
        <a:bodyPr/>
        <a:lstStyle/>
        <a:p>
          <a:endParaRPr lang="en-US"/>
        </a:p>
      </dgm:t>
    </dgm:pt>
    <dgm:pt modelId="{4498E882-1369-CE4C-A70C-0596CA6C96BD}" type="sibTrans" cxnId="{B07225E7-0554-794B-B5EC-3806AED6324E}">
      <dgm:prSet/>
      <dgm:spPr/>
      <dgm:t>
        <a:bodyPr/>
        <a:lstStyle/>
        <a:p>
          <a:endParaRPr lang="en-US"/>
        </a:p>
      </dgm:t>
    </dgm:pt>
    <dgm:pt modelId="{6AF233FB-2851-EE4E-9137-CFEB0E7C28B4}" type="pres">
      <dgm:prSet presAssocID="{9288623E-7E53-7742-A5A1-CA80DEDB2568}" presName="Name0" presStyleCnt="0">
        <dgm:presLayoutVars>
          <dgm:dir/>
          <dgm:resizeHandles val="exact"/>
        </dgm:presLayoutVars>
      </dgm:prSet>
      <dgm:spPr/>
    </dgm:pt>
    <dgm:pt modelId="{43575824-C275-204D-96D3-142E9BA4C83D}" type="pres">
      <dgm:prSet presAssocID="{23B7714D-3369-114C-9F8E-B01D44C0047E}" presName="node" presStyleLbl="node1" presStyleIdx="0" presStyleCnt="3">
        <dgm:presLayoutVars>
          <dgm:bulletEnabled val="1"/>
        </dgm:presLayoutVars>
      </dgm:prSet>
      <dgm:spPr/>
    </dgm:pt>
    <dgm:pt modelId="{FC4E8A9C-C4EB-D340-B237-01301E2F82AD}" type="pres">
      <dgm:prSet presAssocID="{68580C28-D452-9D4E-954D-F2CB5563BF9A}" presName="sibTrans" presStyleLbl="sibTrans2D1" presStyleIdx="0" presStyleCnt="2"/>
      <dgm:spPr/>
    </dgm:pt>
    <dgm:pt modelId="{79B5517A-4906-3F4C-8347-5D04279EDB20}" type="pres">
      <dgm:prSet presAssocID="{68580C28-D452-9D4E-954D-F2CB5563BF9A}" presName="connectorText" presStyleLbl="sibTrans2D1" presStyleIdx="0" presStyleCnt="2"/>
      <dgm:spPr/>
    </dgm:pt>
    <dgm:pt modelId="{5602360E-82BF-484F-85BA-79511CFA1C00}" type="pres">
      <dgm:prSet presAssocID="{73E247F0-8CBA-504F-A210-7013622CF716}" presName="node" presStyleLbl="node1" presStyleIdx="1" presStyleCnt="3">
        <dgm:presLayoutVars>
          <dgm:bulletEnabled val="1"/>
        </dgm:presLayoutVars>
      </dgm:prSet>
      <dgm:spPr/>
    </dgm:pt>
    <dgm:pt modelId="{A6521A95-9800-8749-88F2-3C795F958792}" type="pres">
      <dgm:prSet presAssocID="{1773EB67-683E-924D-8245-8AA068D7841A}" presName="sibTrans" presStyleLbl="sibTrans2D1" presStyleIdx="1" presStyleCnt="2"/>
      <dgm:spPr/>
    </dgm:pt>
    <dgm:pt modelId="{493974FE-0392-AF48-B248-9E5B3C300F46}" type="pres">
      <dgm:prSet presAssocID="{1773EB67-683E-924D-8245-8AA068D7841A}" presName="connectorText" presStyleLbl="sibTrans2D1" presStyleIdx="1" presStyleCnt="2"/>
      <dgm:spPr/>
    </dgm:pt>
    <dgm:pt modelId="{93150535-796F-D84F-B362-A7DBE7F6314B}" type="pres">
      <dgm:prSet presAssocID="{5BBB3F06-A532-9344-A49A-06D470F0FDC2}" presName="node" presStyleLbl="node1" presStyleIdx="2" presStyleCnt="3">
        <dgm:presLayoutVars>
          <dgm:bulletEnabled val="1"/>
        </dgm:presLayoutVars>
      </dgm:prSet>
      <dgm:spPr/>
    </dgm:pt>
  </dgm:ptLst>
  <dgm:cxnLst>
    <dgm:cxn modelId="{492A6816-FA0B-6646-8B11-DE95F87EC1DD}" type="presOf" srcId="{68580C28-D452-9D4E-954D-F2CB5563BF9A}" destId="{FC4E8A9C-C4EB-D340-B237-01301E2F82AD}" srcOrd="0" destOrd="0" presId="urn:microsoft.com/office/officeart/2005/8/layout/process1"/>
    <dgm:cxn modelId="{2DF0D92B-9D15-5A42-9B33-99FF64E9BE5E}" type="presOf" srcId="{73E247F0-8CBA-504F-A210-7013622CF716}" destId="{5602360E-82BF-484F-85BA-79511CFA1C00}" srcOrd="0" destOrd="0" presId="urn:microsoft.com/office/officeart/2005/8/layout/process1"/>
    <dgm:cxn modelId="{2E152B51-AF77-9F4C-94CF-6429A32724AF}" srcId="{9288623E-7E53-7742-A5A1-CA80DEDB2568}" destId="{73E247F0-8CBA-504F-A210-7013622CF716}" srcOrd="1" destOrd="0" parTransId="{81621801-97ED-074E-9E00-4CE90C31321C}" sibTransId="{1773EB67-683E-924D-8245-8AA068D7841A}"/>
    <dgm:cxn modelId="{181A1C59-CDF0-314F-95EB-9EECC46EB6A0}" type="presOf" srcId="{5BBB3F06-A532-9344-A49A-06D470F0FDC2}" destId="{93150535-796F-D84F-B362-A7DBE7F6314B}" srcOrd="0" destOrd="0" presId="urn:microsoft.com/office/officeart/2005/8/layout/process1"/>
    <dgm:cxn modelId="{22DCE95C-CB14-6848-8F93-51C1EBAE1CDF}" type="presOf" srcId="{1773EB67-683E-924D-8245-8AA068D7841A}" destId="{493974FE-0392-AF48-B248-9E5B3C300F46}" srcOrd="1" destOrd="0" presId="urn:microsoft.com/office/officeart/2005/8/layout/process1"/>
    <dgm:cxn modelId="{C735A261-DE16-024D-9538-5521C3359C62}" type="presOf" srcId="{9288623E-7E53-7742-A5A1-CA80DEDB2568}" destId="{6AF233FB-2851-EE4E-9137-CFEB0E7C28B4}" srcOrd="0" destOrd="0" presId="urn:microsoft.com/office/officeart/2005/8/layout/process1"/>
    <dgm:cxn modelId="{E6890A92-FE9D-B040-87F2-C54B6FF61A9F}" type="presOf" srcId="{1773EB67-683E-924D-8245-8AA068D7841A}" destId="{A6521A95-9800-8749-88F2-3C795F958792}" srcOrd="0" destOrd="0" presId="urn:microsoft.com/office/officeart/2005/8/layout/process1"/>
    <dgm:cxn modelId="{2C22F399-AA8D-9347-BFBD-31CA8798FA96}" type="presOf" srcId="{68580C28-D452-9D4E-954D-F2CB5563BF9A}" destId="{79B5517A-4906-3F4C-8347-5D04279EDB20}" srcOrd="1" destOrd="0" presId="urn:microsoft.com/office/officeart/2005/8/layout/process1"/>
    <dgm:cxn modelId="{41C90EDA-2EAF-504C-A3D1-B8DA62969F9C}" srcId="{9288623E-7E53-7742-A5A1-CA80DEDB2568}" destId="{23B7714D-3369-114C-9F8E-B01D44C0047E}" srcOrd="0" destOrd="0" parTransId="{4BF34255-D244-B748-A322-C4F8CA595B8A}" sibTransId="{68580C28-D452-9D4E-954D-F2CB5563BF9A}"/>
    <dgm:cxn modelId="{D18F03DD-F3E7-B441-A42F-62C8E39C149B}" type="presOf" srcId="{23B7714D-3369-114C-9F8E-B01D44C0047E}" destId="{43575824-C275-204D-96D3-142E9BA4C83D}" srcOrd="0" destOrd="0" presId="urn:microsoft.com/office/officeart/2005/8/layout/process1"/>
    <dgm:cxn modelId="{B07225E7-0554-794B-B5EC-3806AED6324E}" srcId="{9288623E-7E53-7742-A5A1-CA80DEDB2568}" destId="{5BBB3F06-A532-9344-A49A-06D470F0FDC2}" srcOrd="2" destOrd="0" parTransId="{D0FD8E24-F120-E642-B848-CE328D6EC9AE}" sibTransId="{4498E882-1369-CE4C-A70C-0596CA6C96BD}"/>
    <dgm:cxn modelId="{D4B2061C-3E91-B142-BE64-4AD70F3CC86B}" type="presParOf" srcId="{6AF233FB-2851-EE4E-9137-CFEB0E7C28B4}" destId="{43575824-C275-204D-96D3-142E9BA4C83D}" srcOrd="0" destOrd="0" presId="urn:microsoft.com/office/officeart/2005/8/layout/process1"/>
    <dgm:cxn modelId="{98D10B6C-BEAA-134E-9A97-7E377C847BDC}" type="presParOf" srcId="{6AF233FB-2851-EE4E-9137-CFEB0E7C28B4}" destId="{FC4E8A9C-C4EB-D340-B237-01301E2F82AD}" srcOrd="1" destOrd="0" presId="urn:microsoft.com/office/officeart/2005/8/layout/process1"/>
    <dgm:cxn modelId="{DE3BB773-9803-A845-983E-D725B282115E}" type="presParOf" srcId="{FC4E8A9C-C4EB-D340-B237-01301E2F82AD}" destId="{79B5517A-4906-3F4C-8347-5D04279EDB20}" srcOrd="0" destOrd="0" presId="urn:microsoft.com/office/officeart/2005/8/layout/process1"/>
    <dgm:cxn modelId="{1B408967-6BC9-BC4A-BDB1-2BDF02E8A806}" type="presParOf" srcId="{6AF233FB-2851-EE4E-9137-CFEB0E7C28B4}" destId="{5602360E-82BF-484F-85BA-79511CFA1C00}" srcOrd="2" destOrd="0" presId="urn:microsoft.com/office/officeart/2005/8/layout/process1"/>
    <dgm:cxn modelId="{00C09BFF-9DFD-7A4A-8F11-DC1A3B1ACF2C}" type="presParOf" srcId="{6AF233FB-2851-EE4E-9137-CFEB0E7C28B4}" destId="{A6521A95-9800-8749-88F2-3C795F958792}" srcOrd="3" destOrd="0" presId="urn:microsoft.com/office/officeart/2005/8/layout/process1"/>
    <dgm:cxn modelId="{C30C3598-EF6F-344A-8BFF-AA54CD8F66D1}" type="presParOf" srcId="{A6521A95-9800-8749-88F2-3C795F958792}" destId="{493974FE-0392-AF48-B248-9E5B3C300F46}" srcOrd="0" destOrd="0" presId="urn:microsoft.com/office/officeart/2005/8/layout/process1"/>
    <dgm:cxn modelId="{CD472DAC-5B4B-E44D-8830-6ED708869DE3}" type="presParOf" srcId="{6AF233FB-2851-EE4E-9137-CFEB0E7C28B4}" destId="{93150535-796F-D84F-B362-A7DBE7F6314B}" srcOrd="4"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B33AE3-23EB-8841-8C0E-A7491A8060F2}">
      <dsp:nvSpPr>
        <dsp:cNvPr id="0" name=""/>
        <dsp:cNvSpPr/>
      </dsp:nvSpPr>
      <dsp:spPr>
        <a:xfrm rot="2626970">
          <a:off x="2688818" y="6341882"/>
          <a:ext cx="627929" cy="65214"/>
        </a:xfrm>
        <a:custGeom>
          <a:avLst/>
          <a:gdLst/>
          <a:ahLst/>
          <a:cxnLst/>
          <a:rect l="0" t="0" r="0" b="0"/>
          <a:pathLst>
            <a:path>
              <a:moveTo>
                <a:pt x="0" y="32607"/>
              </a:moveTo>
              <a:lnTo>
                <a:pt x="627929" y="32607"/>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67890A-B3A4-A241-A602-0AFE28349132}">
      <dsp:nvSpPr>
        <dsp:cNvPr id="0" name=""/>
        <dsp:cNvSpPr/>
      </dsp:nvSpPr>
      <dsp:spPr>
        <a:xfrm rot="21440336">
          <a:off x="2775676" y="4880659"/>
          <a:ext cx="805112" cy="65214"/>
        </a:xfrm>
        <a:custGeom>
          <a:avLst/>
          <a:gdLst/>
          <a:ahLst/>
          <a:cxnLst/>
          <a:rect l="0" t="0" r="0" b="0"/>
          <a:pathLst>
            <a:path>
              <a:moveTo>
                <a:pt x="0" y="32607"/>
              </a:moveTo>
              <a:lnTo>
                <a:pt x="805112" y="32607"/>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061768-144A-1A40-A71C-0171B5B03F85}">
      <dsp:nvSpPr>
        <dsp:cNvPr id="0" name=""/>
        <dsp:cNvSpPr/>
      </dsp:nvSpPr>
      <dsp:spPr>
        <a:xfrm rot="19071156">
          <a:off x="2653633" y="3534574"/>
          <a:ext cx="947310" cy="65214"/>
        </a:xfrm>
        <a:custGeom>
          <a:avLst/>
          <a:gdLst/>
          <a:ahLst/>
          <a:cxnLst/>
          <a:rect l="0" t="0" r="0" b="0"/>
          <a:pathLst>
            <a:path>
              <a:moveTo>
                <a:pt x="0" y="32607"/>
              </a:moveTo>
              <a:lnTo>
                <a:pt x="947310" y="32607"/>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EF5303-9D37-6242-9978-F090994D4AF8}">
      <dsp:nvSpPr>
        <dsp:cNvPr id="0" name=""/>
        <dsp:cNvSpPr/>
      </dsp:nvSpPr>
      <dsp:spPr>
        <a:xfrm>
          <a:off x="98021" y="3267561"/>
          <a:ext cx="3483874" cy="3483874"/>
        </a:xfrm>
        <a:prstGeom prst="ellipse">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7A1EB4-8048-1B40-BEBE-47983491C302}">
      <dsp:nvSpPr>
        <dsp:cNvPr id="0" name=""/>
        <dsp:cNvSpPr/>
      </dsp:nvSpPr>
      <dsp:spPr>
        <a:xfrm>
          <a:off x="3206583" y="1094805"/>
          <a:ext cx="2392412" cy="2635907"/>
        </a:xfrm>
        <a:prstGeom prst="ellipse">
          <a:avLst/>
        </a:prstGeom>
        <a:solidFill>
          <a:schemeClr val="accent2">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2">
                  <a:lumMod val="10000"/>
                </a:schemeClr>
              </a:solidFill>
            </a:rPr>
            <a:t>Pressure from parents to do well</a:t>
          </a:r>
        </a:p>
      </dsp:txBody>
      <dsp:txXfrm>
        <a:off x="3556944" y="1480825"/>
        <a:ext cx="1691690" cy="1863867"/>
      </dsp:txXfrm>
    </dsp:sp>
    <dsp:sp modelId="{4F6D7E65-9A9C-7141-863A-4931010B0614}">
      <dsp:nvSpPr>
        <dsp:cNvPr id="0" name=""/>
        <dsp:cNvSpPr/>
      </dsp:nvSpPr>
      <dsp:spPr>
        <a:xfrm>
          <a:off x="3578730" y="3560959"/>
          <a:ext cx="2690540" cy="2542336"/>
        </a:xfrm>
        <a:prstGeom prst="ellipse">
          <a:avLst/>
        </a:prstGeom>
        <a:solidFill>
          <a:schemeClr val="accent2">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2">
                  <a:lumMod val="10000"/>
                </a:schemeClr>
              </a:solidFill>
            </a:rPr>
            <a:t>Financial fear from not being able to afford to </a:t>
          </a:r>
          <a:r>
            <a:rPr lang="en-US" sz="2300" kern="1200" dirty="0">
              <a:solidFill>
                <a:schemeClr val="tx1"/>
              </a:solidFill>
            </a:rPr>
            <a:t>retake classes.</a:t>
          </a:r>
        </a:p>
      </dsp:txBody>
      <dsp:txXfrm>
        <a:off x="3972750" y="3933275"/>
        <a:ext cx="1902500" cy="1797704"/>
      </dsp:txXfrm>
    </dsp:sp>
    <dsp:sp modelId="{FD11A990-4AB4-7249-AFAE-435F8C682E4A}">
      <dsp:nvSpPr>
        <dsp:cNvPr id="0" name=""/>
        <dsp:cNvSpPr/>
      </dsp:nvSpPr>
      <dsp:spPr>
        <a:xfrm>
          <a:off x="2793000" y="6203657"/>
          <a:ext cx="2902917" cy="2721686"/>
        </a:xfrm>
        <a:prstGeom prst="ellipse">
          <a:avLst/>
        </a:prstGeom>
        <a:solidFill>
          <a:schemeClr val="accent2">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2">
                  <a:lumMod val="10000"/>
                </a:schemeClr>
              </a:solidFill>
            </a:rPr>
            <a:t>Procrastination/ poor time management</a:t>
          </a:r>
        </a:p>
      </dsp:txBody>
      <dsp:txXfrm>
        <a:off x="3218122" y="6602239"/>
        <a:ext cx="2052673" cy="19245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75824-C275-204D-96D3-142E9BA4C83D}">
      <dsp:nvSpPr>
        <dsp:cNvPr id="0" name=""/>
        <dsp:cNvSpPr/>
      </dsp:nvSpPr>
      <dsp:spPr>
        <a:xfrm>
          <a:off x="15239" y="1224839"/>
          <a:ext cx="4554897" cy="27329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solidFill>
                <a:srgbClr val="FF40FF"/>
              </a:solidFill>
            </a:rPr>
            <a:t>Students do feel like the amount of work expected from them by their professors is unreasonable.</a:t>
          </a:r>
        </a:p>
      </dsp:txBody>
      <dsp:txXfrm>
        <a:off x="95284" y="1304884"/>
        <a:ext cx="4394807" cy="2572848"/>
      </dsp:txXfrm>
    </dsp:sp>
    <dsp:sp modelId="{FC4E8A9C-C4EB-D340-B237-01301E2F82AD}">
      <dsp:nvSpPr>
        <dsp:cNvPr id="0" name=""/>
        <dsp:cNvSpPr/>
      </dsp:nvSpPr>
      <dsp:spPr>
        <a:xfrm>
          <a:off x="5025627" y="2026501"/>
          <a:ext cx="965638" cy="11296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025627" y="2252424"/>
        <a:ext cx="675947" cy="677768"/>
      </dsp:txXfrm>
    </dsp:sp>
    <dsp:sp modelId="{5602360E-82BF-484F-85BA-79511CFA1C00}">
      <dsp:nvSpPr>
        <dsp:cNvPr id="0" name=""/>
        <dsp:cNvSpPr/>
      </dsp:nvSpPr>
      <dsp:spPr>
        <a:xfrm>
          <a:off x="6392096" y="1224839"/>
          <a:ext cx="4554897" cy="27329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solidFill>
                <a:srgbClr val="FF40FF"/>
              </a:solidFill>
            </a:rPr>
            <a:t>Students also realize that when they put off their work they are more likely to feel stressed.</a:t>
          </a:r>
        </a:p>
      </dsp:txBody>
      <dsp:txXfrm>
        <a:off x="6472141" y="1304884"/>
        <a:ext cx="4394807" cy="2572848"/>
      </dsp:txXfrm>
    </dsp:sp>
    <dsp:sp modelId="{A6521A95-9800-8749-88F2-3C795F958792}">
      <dsp:nvSpPr>
        <dsp:cNvPr id="0" name=""/>
        <dsp:cNvSpPr/>
      </dsp:nvSpPr>
      <dsp:spPr>
        <a:xfrm>
          <a:off x="11402484" y="2026501"/>
          <a:ext cx="965638" cy="11296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11402484" y="2252424"/>
        <a:ext cx="675947" cy="677768"/>
      </dsp:txXfrm>
    </dsp:sp>
    <dsp:sp modelId="{93150535-796F-D84F-B362-A7DBE7F6314B}">
      <dsp:nvSpPr>
        <dsp:cNvPr id="0" name=""/>
        <dsp:cNvSpPr/>
      </dsp:nvSpPr>
      <dsp:spPr>
        <a:xfrm>
          <a:off x="12768953" y="1224839"/>
          <a:ext cx="4554897" cy="27329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solidFill>
                <a:srgbClr val="FF40FF"/>
              </a:solidFill>
            </a:rPr>
            <a:t>Writing out tasks and then making a plan to complete work helps to alleviate stress for students. </a:t>
          </a:r>
        </a:p>
      </dsp:txBody>
      <dsp:txXfrm>
        <a:off x="12848998" y="1304884"/>
        <a:ext cx="4394807" cy="257284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3037839" cy="464820"/>
          </a:xfrm>
          <a:prstGeom prst="rect">
            <a:avLst/>
          </a:prstGeom>
          <a:noFill/>
          <a:ln>
            <a:noFill/>
          </a:ln>
        </p:spPr>
        <p:txBody>
          <a:bodyPr lIns="93162" tIns="93162" rIns="93162" bIns="93162"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37" y="0"/>
            <a:ext cx="3037839" cy="464820"/>
          </a:xfrm>
          <a:prstGeom prst="rect">
            <a:avLst/>
          </a:prstGeom>
          <a:noFill/>
          <a:ln>
            <a:noFill/>
          </a:ln>
        </p:spPr>
        <p:txBody>
          <a:bodyPr lIns="93162" tIns="93162" rIns="93162" bIns="93162"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41" y="4415790"/>
            <a:ext cx="5608319" cy="4183380"/>
          </a:xfrm>
          <a:prstGeom prst="rect">
            <a:avLst/>
          </a:prstGeom>
          <a:noFill/>
          <a:ln>
            <a:noFill/>
          </a:ln>
        </p:spPr>
        <p:txBody>
          <a:bodyPr lIns="93162" tIns="93162" rIns="93162" bIns="93162" anchor="t" anchorCtr="0"/>
          <a:lstStyle>
            <a:lvl1pPr marL="0" marR="0" lvl="0" indent="0" algn="l" rtl="0">
              <a:spcBef>
                <a:spcPts val="0"/>
              </a:spcBef>
              <a:buNone/>
              <a:defRPr sz="5800" b="0" i="0" u="none" strike="noStrike" cap="none">
                <a:solidFill>
                  <a:schemeClr val="dk1"/>
                </a:solidFill>
                <a:latin typeface="Calibri"/>
                <a:ea typeface="Calibri"/>
                <a:cs typeface="Calibri"/>
                <a:sym typeface="Calibri"/>
              </a:defRPr>
            </a:lvl1pPr>
            <a:lvl2pPr marL="2194451" marR="0" lvl="1" indent="-10050" algn="l" rtl="0">
              <a:spcBef>
                <a:spcPts val="0"/>
              </a:spcBef>
              <a:buNone/>
              <a:defRPr sz="5800" b="0" i="0" u="none" strike="noStrike" cap="none">
                <a:solidFill>
                  <a:schemeClr val="dk1"/>
                </a:solidFill>
                <a:latin typeface="Calibri"/>
                <a:ea typeface="Calibri"/>
                <a:cs typeface="Calibri"/>
                <a:sym typeface="Calibri"/>
              </a:defRPr>
            </a:lvl2pPr>
            <a:lvl3pPr marL="4388900" marR="0" lvl="2" indent="-7399" algn="l" rtl="0">
              <a:spcBef>
                <a:spcPts val="0"/>
              </a:spcBef>
              <a:buNone/>
              <a:defRPr sz="5800" b="0" i="0" u="none" strike="noStrike" cap="none">
                <a:solidFill>
                  <a:schemeClr val="dk1"/>
                </a:solidFill>
                <a:latin typeface="Calibri"/>
                <a:ea typeface="Calibri"/>
                <a:cs typeface="Calibri"/>
                <a:sym typeface="Calibri"/>
              </a:defRPr>
            </a:lvl3pPr>
            <a:lvl4pPr marL="6583351" marR="0" lvl="3" indent="-4750" algn="l" rtl="0">
              <a:spcBef>
                <a:spcPts val="0"/>
              </a:spcBef>
              <a:buNone/>
              <a:defRPr sz="5800" b="0" i="0" u="none" strike="noStrike" cap="none">
                <a:solidFill>
                  <a:schemeClr val="dk1"/>
                </a:solidFill>
                <a:latin typeface="Calibri"/>
                <a:ea typeface="Calibri"/>
                <a:cs typeface="Calibri"/>
                <a:sym typeface="Calibri"/>
              </a:defRPr>
            </a:lvl4pPr>
            <a:lvl5pPr marL="8777801" marR="0" lvl="4" indent="-2100" algn="l" rtl="0">
              <a:spcBef>
                <a:spcPts val="0"/>
              </a:spcBef>
              <a:buNone/>
              <a:defRPr sz="5800" b="0" i="0" u="none" strike="noStrike" cap="none">
                <a:solidFill>
                  <a:schemeClr val="dk1"/>
                </a:solidFill>
                <a:latin typeface="Calibri"/>
                <a:ea typeface="Calibri"/>
                <a:cs typeface="Calibri"/>
                <a:sym typeface="Calibri"/>
              </a:defRPr>
            </a:lvl5pPr>
            <a:lvl6pPr marL="10972252" marR="0" lvl="5" indent="-12151" algn="l" rtl="0">
              <a:spcBef>
                <a:spcPts val="0"/>
              </a:spcBef>
              <a:buNone/>
              <a:defRPr sz="5800" b="0" i="0" u="none" strike="noStrike" cap="none">
                <a:solidFill>
                  <a:schemeClr val="dk1"/>
                </a:solidFill>
                <a:latin typeface="Calibri"/>
                <a:ea typeface="Calibri"/>
                <a:cs typeface="Calibri"/>
                <a:sym typeface="Calibri"/>
              </a:defRPr>
            </a:lvl6pPr>
            <a:lvl7pPr marL="13166703" marR="0" lvl="6" indent="-9503" algn="l" rtl="0">
              <a:spcBef>
                <a:spcPts val="0"/>
              </a:spcBef>
              <a:buNone/>
              <a:defRPr sz="5800" b="0" i="0" u="none" strike="noStrike" cap="none">
                <a:solidFill>
                  <a:schemeClr val="dk1"/>
                </a:solidFill>
                <a:latin typeface="Calibri"/>
                <a:ea typeface="Calibri"/>
                <a:cs typeface="Calibri"/>
                <a:sym typeface="Calibri"/>
              </a:defRPr>
            </a:lvl7pPr>
            <a:lvl8pPr marL="15361152" marR="0" lvl="7" indent="-6852" algn="l" rtl="0">
              <a:spcBef>
                <a:spcPts val="0"/>
              </a:spcBef>
              <a:buNone/>
              <a:defRPr sz="5800" b="0" i="0" u="none" strike="noStrike" cap="none">
                <a:solidFill>
                  <a:schemeClr val="dk1"/>
                </a:solidFill>
                <a:latin typeface="Calibri"/>
                <a:ea typeface="Calibri"/>
                <a:cs typeface="Calibri"/>
                <a:sym typeface="Calibri"/>
              </a:defRPr>
            </a:lvl8pPr>
            <a:lvl9pPr marL="17555604" marR="0" lvl="8" indent="-4204" algn="l" rtl="0">
              <a:spcBef>
                <a:spcPts val="0"/>
              </a:spcBef>
              <a:buNone/>
              <a:defRPr sz="58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29967"/>
            <a:ext cx="3037839" cy="464820"/>
          </a:xfrm>
          <a:prstGeom prst="rect">
            <a:avLst/>
          </a:prstGeom>
          <a:noFill/>
          <a:ln>
            <a:noFill/>
          </a:ln>
        </p:spPr>
        <p:txBody>
          <a:bodyPr lIns="93162" tIns="93162" rIns="93162" bIns="93162"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2236146" marR="0" lvl="1" indent="-10241" algn="l" rtl="0">
              <a:spcBef>
                <a:spcPts val="0"/>
              </a:spcBef>
              <a:buNone/>
              <a:defRPr sz="8800" b="0" i="0" u="none" strike="noStrike" cap="none">
                <a:solidFill>
                  <a:schemeClr val="dk1"/>
                </a:solidFill>
                <a:latin typeface="Calibri"/>
                <a:ea typeface="Calibri"/>
                <a:cs typeface="Calibri"/>
                <a:sym typeface="Calibri"/>
              </a:defRPr>
            </a:lvl2pPr>
            <a:lvl3pPr marL="4472289" marR="0" lvl="2" indent="-7540" algn="l" rtl="0">
              <a:spcBef>
                <a:spcPts val="0"/>
              </a:spcBef>
              <a:buNone/>
              <a:defRPr sz="8800" b="0" i="0" u="none" strike="noStrike" cap="none">
                <a:solidFill>
                  <a:schemeClr val="dk1"/>
                </a:solidFill>
                <a:latin typeface="Calibri"/>
                <a:ea typeface="Calibri"/>
                <a:cs typeface="Calibri"/>
                <a:sym typeface="Calibri"/>
              </a:defRPr>
            </a:lvl3pPr>
            <a:lvl4pPr marL="6708435" marR="0" lvl="3" indent="-4840" algn="l" rtl="0">
              <a:spcBef>
                <a:spcPts val="0"/>
              </a:spcBef>
              <a:buNone/>
              <a:defRPr sz="8800" b="0" i="0" u="none" strike="noStrike" cap="none">
                <a:solidFill>
                  <a:schemeClr val="dk1"/>
                </a:solidFill>
                <a:latin typeface="Calibri"/>
                <a:ea typeface="Calibri"/>
                <a:cs typeface="Calibri"/>
                <a:sym typeface="Calibri"/>
              </a:defRPr>
            </a:lvl4pPr>
            <a:lvl5pPr marL="8944579" marR="0" lvl="4" indent="-2140" algn="l" rtl="0">
              <a:spcBef>
                <a:spcPts val="0"/>
              </a:spcBef>
              <a:buNone/>
              <a:defRPr sz="8800" b="0" i="0" u="none" strike="noStrike" cap="none">
                <a:solidFill>
                  <a:schemeClr val="dk1"/>
                </a:solidFill>
                <a:latin typeface="Calibri"/>
                <a:ea typeface="Calibri"/>
                <a:cs typeface="Calibri"/>
                <a:sym typeface="Calibri"/>
              </a:defRPr>
            </a:lvl5pPr>
            <a:lvl6pPr marL="11180725" marR="0" lvl="5" indent="-12382" algn="l" rtl="0">
              <a:spcBef>
                <a:spcPts val="0"/>
              </a:spcBef>
              <a:buNone/>
              <a:defRPr sz="8800" b="0" i="0" u="none" strike="noStrike" cap="none">
                <a:solidFill>
                  <a:schemeClr val="dk1"/>
                </a:solidFill>
                <a:latin typeface="Calibri"/>
                <a:ea typeface="Calibri"/>
                <a:cs typeface="Calibri"/>
                <a:sym typeface="Calibri"/>
              </a:defRPr>
            </a:lvl6pPr>
            <a:lvl7pPr marL="13416870" marR="0" lvl="6" indent="-9684" algn="l" rtl="0">
              <a:spcBef>
                <a:spcPts val="0"/>
              </a:spcBef>
              <a:buNone/>
              <a:defRPr sz="8800" b="0" i="0" u="none" strike="noStrike" cap="none">
                <a:solidFill>
                  <a:schemeClr val="dk1"/>
                </a:solidFill>
                <a:latin typeface="Calibri"/>
                <a:ea typeface="Calibri"/>
                <a:cs typeface="Calibri"/>
                <a:sym typeface="Calibri"/>
              </a:defRPr>
            </a:lvl7pPr>
            <a:lvl8pPr marL="15653014" marR="0" lvl="7" indent="-6982" algn="l" rtl="0">
              <a:spcBef>
                <a:spcPts val="0"/>
              </a:spcBef>
              <a:buNone/>
              <a:defRPr sz="8800" b="0" i="0" u="none" strike="noStrike" cap="none">
                <a:solidFill>
                  <a:schemeClr val="dk1"/>
                </a:solidFill>
                <a:latin typeface="Calibri"/>
                <a:ea typeface="Calibri"/>
                <a:cs typeface="Calibri"/>
                <a:sym typeface="Calibri"/>
              </a:defRPr>
            </a:lvl8pPr>
            <a:lvl9pPr marL="17889160" marR="0" lvl="8" indent="-4284" algn="l" rtl="0">
              <a:spcBef>
                <a:spcPts val="0"/>
              </a:spcBef>
              <a:buNone/>
              <a:defRPr sz="8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354362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701041" y="4415790"/>
            <a:ext cx="5608319" cy="4183380"/>
          </a:xfrm>
          <a:prstGeom prst="rect">
            <a:avLst/>
          </a:prstGeom>
          <a:noFill/>
          <a:ln>
            <a:noFill/>
          </a:ln>
        </p:spPr>
        <p:txBody>
          <a:bodyPr lIns="93162" tIns="46568" rIns="93162" bIns="46568" anchor="t" anchorCtr="0">
            <a:noAutofit/>
          </a:bodyPr>
          <a:lstStyle/>
          <a:p>
            <a:pPr>
              <a:buSzPct val="25000"/>
            </a:pPr>
            <a:endParaRPr sz="5900" dirty="0"/>
          </a:p>
        </p:txBody>
      </p:sp>
      <p:sp>
        <p:nvSpPr>
          <p:cNvPr id="176" name="Shape 176"/>
          <p:cNvSpPr txBox="1">
            <a:spLocks noGrp="1"/>
          </p:cNvSpPr>
          <p:nvPr>
            <p:ph type="sldNum" idx="12"/>
          </p:nvPr>
        </p:nvSpPr>
        <p:spPr>
          <a:xfrm>
            <a:off x="3970937" y="8829967"/>
            <a:ext cx="3037839" cy="464820"/>
          </a:xfrm>
          <a:prstGeom prst="rect">
            <a:avLst/>
          </a:prstGeom>
          <a:noFill/>
          <a:ln>
            <a:noFill/>
          </a:ln>
        </p:spPr>
        <p:txBody>
          <a:bodyPr lIns="93162" tIns="46568" rIns="93162" bIns="46568"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a:t>
            </a:fld>
            <a:endParaRPr lang="en-US"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tandard 3 columns">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904186" y="6295353"/>
            <a:ext cx="13591276"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body" idx="2"/>
          </p:nvPr>
        </p:nvSpPr>
        <p:spPr>
          <a:xfrm>
            <a:off x="922337" y="5431994"/>
            <a:ext cx="13573126"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body" idx="3"/>
          </p:nvPr>
        </p:nvSpPr>
        <p:spPr>
          <a:xfrm>
            <a:off x="922337" y="18240478"/>
            <a:ext cx="1359286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body" idx="4"/>
          </p:nvPr>
        </p:nvSpPr>
        <p:spPr>
          <a:xfrm>
            <a:off x="942079" y="17409229"/>
            <a:ext cx="1357312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5"/>
          </p:nvPr>
        </p:nvSpPr>
        <p:spPr>
          <a:xfrm>
            <a:off x="15154276" y="21595082"/>
            <a:ext cx="1357153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body" idx="6"/>
          </p:nvPr>
        </p:nvSpPr>
        <p:spPr>
          <a:xfrm>
            <a:off x="15154276" y="20739662"/>
            <a:ext cx="1357153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body" idx="7"/>
          </p:nvPr>
        </p:nvSpPr>
        <p:spPr>
          <a:xfrm>
            <a:off x="15162215" y="6295353"/>
            <a:ext cx="13571534"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body" idx="8"/>
          </p:nvPr>
        </p:nvSpPr>
        <p:spPr>
          <a:xfrm>
            <a:off x="15154276" y="5431994"/>
            <a:ext cx="13579474"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body" idx="9"/>
          </p:nvPr>
        </p:nvSpPr>
        <p:spPr>
          <a:xfrm>
            <a:off x="29395740" y="5431994"/>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body" idx="13"/>
          </p:nvPr>
        </p:nvSpPr>
        <p:spPr>
          <a:xfrm>
            <a:off x="29395740" y="6295353"/>
            <a:ext cx="13576028"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body" idx="14"/>
          </p:nvPr>
        </p:nvSpPr>
        <p:spPr>
          <a:xfrm>
            <a:off x="29395740" y="17377121"/>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body" idx="15"/>
          </p:nvPr>
        </p:nvSpPr>
        <p:spPr>
          <a:xfrm>
            <a:off x="29390709" y="18157350"/>
            <a:ext cx="13581061"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body" idx="16"/>
          </p:nvPr>
        </p:nvSpPr>
        <p:spPr>
          <a:xfrm>
            <a:off x="29395740" y="25845656"/>
            <a:ext cx="13576028"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body" idx="17"/>
          </p:nvPr>
        </p:nvSpPr>
        <p:spPr>
          <a:xfrm>
            <a:off x="29395740" y="26625887"/>
            <a:ext cx="13581061" cy="861752"/>
          </a:xfrm>
          <a:prstGeom prst="rect">
            <a:avLst/>
          </a:prstGeom>
          <a:noFill/>
          <a:ln>
            <a:noFill/>
          </a:ln>
        </p:spPr>
        <p:txBody>
          <a:bodyPr lIns="91425" tIns="91425" rIns="91425" bIns="91425" anchor="t" anchorCtr="0"/>
          <a:lstStyle>
            <a:lvl1pPr marL="0" marR="0" lvl="0" indent="0" algn="l" rtl="0">
              <a:spcBef>
                <a:spcPts val="520"/>
              </a:spcBef>
              <a:buClr>
                <a:srgbClr val="2C3F71"/>
              </a:buClr>
              <a:buFont typeface="Arial"/>
              <a:buNone/>
              <a:defRPr sz="26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Wide center column">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904187" y="6212225"/>
            <a:ext cx="10056813"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7" name="Shape 157"/>
          <p:cNvSpPr txBox="1">
            <a:spLocks noGrp="1"/>
          </p:cNvSpPr>
          <p:nvPr>
            <p:ph type="body" idx="2"/>
          </p:nvPr>
        </p:nvSpPr>
        <p:spPr>
          <a:xfrm>
            <a:off x="922341" y="5348867"/>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8" name="Shape 158"/>
          <p:cNvSpPr txBox="1">
            <a:spLocks noGrp="1"/>
          </p:cNvSpPr>
          <p:nvPr>
            <p:ph type="body" idx="3"/>
          </p:nvPr>
        </p:nvSpPr>
        <p:spPr>
          <a:xfrm>
            <a:off x="902598" y="15043762"/>
            <a:ext cx="10058399"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body" idx="4"/>
          </p:nvPr>
        </p:nvSpPr>
        <p:spPr>
          <a:xfrm>
            <a:off x="922338" y="14212512"/>
            <a:ext cx="10050461"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0" name="Shape 160"/>
          <p:cNvSpPr txBox="1">
            <a:spLocks noGrp="1"/>
          </p:cNvSpPr>
          <p:nvPr>
            <p:ph type="body" idx="5"/>
          </p:nvPr>
        </p:nvSpPr>
        <p:spPr>
          <a:xfrm>
            <a:off x="11587163" y="6204287"/>
            <a:ext cx="20720047"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1" name="Shape 161"/>
          <p:cNvSpPr txBox="1">
            <a:spLocks noGrp="1"/>
          </p:cNvSpPr>
          <p:nvPr>
            <p:ph type="body" idx="6"/>
          </p:nvPr>
        </p:nvSpPr>
        <p:spPr>
          <a:xfrm>
            <a:off x="11587164" y="5348867"/>
            <a:ext cx="20720050"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2" name="Shape 162"/>
          <p:cNvSpPr txBox="1">
            <a:spLocks noGrp="1"/>
          </p:cNvSpPr>
          <p:nvPr>
            <p:ph type="body" idx="7"/>
          </p:nvPr>
        </p:nvSpPr>
        <p:spPr>
          <a:xfrm>
            <a:off x="11587164" y="21896537"/>
            <a:ext cx="20720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8"/>
          </p:nvPr>
        </p:nvSpPr>
        <p:spPr>
          <a:xfrm>
            <a:off x="11587161" y="21074745"/>
            <a:ext cx="20720050"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9"/>
          </p:nvPr>
        </p:nvSpPr>
        <p:spPr>
          <a:xfrm>
            <a:off x="32905537" y="534886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body" idx="13"/>
          </p:nvPr>
        </p:nvSpPr>
        <p:spPr>
          <a:xfrm>
            <a:off x="32905537" y="6212225"/>
            <a:ext cx="10047017"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body" idx="14"/>
          </p:nvPr>
        </p:nvSpPr>
        <p:spPr>
          <a:xfrm>
            <a:off x="32905537" y="1427273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7" name="Shape 167"/>
          <p:cNvSpPr txBox="1">
            <a:spLocks noGrp="1"/>
          </p:cNvSpPr>
          <p:nvPr>
            <p:ph type="body" idx="15"/>
          </p:nvPr>
        </p:nvSpPr>
        <p:spPr>
          <a:xfrm>
            <a:off x="32905537" y="15011401"/>
            <a:ext cx="10052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8" name="Shape 168"/>
          <p:cNvSpPr txBox="1">
            <a:spLocks noGrp="1"/>
          </p:cNvSpPr>
          <p:nvPr>
            <p:ph type="body" idx="16"/>
          </p:nvPr>
        </p:nvSpPr>
        <p:spPr>
          <a:xfrm>
            <a:off x="32905537" y="25669876"/>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69" name="Shape 169"/>
          <p:cNvSpPr txBox="1">
            <a:spLocks noGrp="1"/>
          </p:cNvSpPr>
          <p:nvPr>
            <p:ph type="body" idx="17"/>
          </p:nvPr>
        </p:nvSpPr>
        <p:spPr>
          <a:xfrm>
            <a:off x="32905537" y="26436775"/>
            <a:ext cx="10052050" cy="846363"/>
          </a:xfrm>
          <a:prstGeom prst="rect">
            <a:avLst/>
          </a:prstGeom>
          <a:noFill/>
          <a:ln>
            <a:noFill/>
          </a:ln>
        </p:spPr>
        <p:txBody>
          <a:bodyPr lIns="91425" tIns="91425" rIns="91425" bIns="91425" anchor="t" anchorCtr="0"/>
          <a:lstStyle>
            <a:lvl1pPr marL="0" marR="0" lvl="0" indent="0" algn="l" rtl="0">
              <a:spcBef>
                <a:spcPts val="500"/>
              </a:spcBef>
              <a:buClr>
                <a:schemeClr val="dk1"/>
              </a:buClr>
              <a:buFont typeface="Arial"/>
              <a:buNone/>
              <a:defRPr sz="2500" b="0" i="0" u="none" strike="noStrike" cap="none">
                <a:solidFill>
                  <a:schemeClr val="dk1"/>
                </a:solidFill>
                <a:latin typeface="Trebuchet MS"/>
                <a:ea typeface="Trebuchet MS"/>
                <a:cs typeface="Trebuchet MS"/>
                <a:sym typeface="Trebuchet MS"/>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0" name="Shape 170"/>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tandard 4 columns">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904187" y="6378480"/>
            <a:ext cx="1005681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922341" y="5548748"/>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922338" y="14212512"/>
            <a:ext cx="10050461"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11587164" y="6378480"/>
            <a:ext cx="1004887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5"/>
          </p:nvPr>
        </p:nvSpPr>
        <p:spPr>
          <a:xfrm>
            <a:off x="11587165" y="5548748"/>
            <a:ext cx="10048875"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6"/>
          </p:nvPr>
        </p:nvSpPr>
        <p:spPr>
          <a:xfrm>
            <a:off x="22258339" y="6378480"/>
            <a:ext cx="1004887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7"/>
          </p:nvPr>
        </p:nvSpPr>
        <p:spPr>
          <a:xfrm>
            <a:off x="22250400" y="5548748"/>
            <a:ext cx="10058399"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8"/>
          </p:nvPr>
        </p:nvSpPr>
        <p:spPr>
          <a:xfrm>
            <a:off x="32914028" y="5548748"/>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body" idx="9"/>
          </p:nvPr>
        </p:nvSpPr>
        <p:spPr>
          <a:xfrm>
            <a:off x="32914028" y="6378480"/>
            <a:ext cx="10047017"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body" idx="13"/>
          </p:nvPr>
        </p:nvSpPr>
        <p:spPr>
          <a:xfrm>
            <a:off x="32914028" y="14272737"/>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14"/>
          </p:nvPr>
        </p:nvSpPr>
        <p:spPr>
          <a:xfrm>
            <a:off x="32914028" y="15011401"/>
            <a:ext cx="10052050"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15"/>
          </p:nvPr>
        </p:nvSpPr>
        <p:spPr>
          <a:xfrm>
            <a:off x="32914028" y="25679401"/>
            <a:ext cx="10047017" cy="754045"/>
          </a:xfrm>
          <a:prstGeom prst="rect">
            <a:avLst/>
          </a:prstGeom>
          <a:noFill/>
          <a:ln>
            <a:noFill/>
          </a:ln>
        </p:spPr>
        <p:txBody>
          <a:bodyPr lIns="91425" tIns="91425" rIns="91425" bIns="91425" anchor="ctr" anchorCtr="0"/>
          <a:lstStyle>
            <a:lvl1pPr marL="0" marR="0" lvl="0" indent="0" algn="ctr" rtl="0">
              <a:spcBef>
                <a:spcPts val="740"/>
              </a:spcBef>
              <a:buClr>
                <a:srgbClr val="2C3F71"/>
              </a:buClr>
              <a:buFont typeface="Arial"/>
              <a:buNone/>
              <a:defRPr sz="3700" b="1" i="0" u="sng" strike="noStrike" cap="none">
                <a:solidFill>
                  <a:srgbClr val="2C3F71"/>
                </a:solidFill>
                <a:latin typeface="Calibri"/>
                <a:ea typeface="Calibri"/>
                <a:cs typeface="Calibri"/>
                <a:sym typeface="Calibri"/>
              </a:defRPr>
            </a:lvl1pPr>
            <a:lvl2pPr marL="3565982" marR="0" lvl="1" indent="-524331" algn="l" rtl="0">
              <a:spcBef>
                <a:spcPts val="2700"/>
              </a:spcBef>
              <a:buClr>
                <a:schemeClr val="dk1"/>
              </a:buClr>
              <a:buSzPct val="100000"/>
              <a:buFont typeface="Arial"/>
              <a:buChar char="–"/>
              <a:defRPr sz="13500" b="0" i="0" u="none" strike="noStrike" cap="none">
                <a:solidFill>
                  <a:schemeClr val="dk1"/>
                </a:solidFill>
                <a:latin typeface="Calibri"/>
                <a:ea typeface="Calibri"/>
                <a:cs typeface="Calibri"/>
                <a:sym typeface="Calibri"/>
              </a:defRPr>
            </a:lvl2pPr>
            <a:lvl3pPr marL="5486126" marR="0" lvl="2" indent="-368026" algn="l" rtl="0">
              <a:spcBef>
                <a:spcPts val="2320"/>
              </a:spcBef>
              <a:buClr>
                <a:schemeClr val="dk1"/>
              </a:buClr>
              <a:buSzPct val="100000"/>
              <a:buFont typeface="Arial"/>
              <a:buChar char="•"/>
              <a:defRPr sz="11600" b="0" i="0" u="none" strike="noStrike" cap="none">
                <a:solidFill>
                  <a:schemeClr val="dk1"/>
                </a:solidFill>
                <a:latin typeface="Calibri"/>
                <a:ea typeface="Calibri"/>
                <a:cs typeface="Calibri"/>
                <a:sym typeface="Calibri"/>
              </a:defRPr>
            </a:lvl3pPr>
            <a:lvl4pPr marL="7680577" marR="0" lvl="3" indent="-4923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4pPr>
            <a:lvl5pPr marL="9875026" marR="0" lvl="4" indent="-489725"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body" idx="16"/>
          </p:nvPr>
        </p:nvSpPr>
        <p:spPr>
          <a:xfrm>
            <a:off x="32914028" y="26433446"/>
            <a:ext cx="10052050"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body" idx="17"/>
          </p:nvPr>
        </p:nvSpPr>
        <p:spPr>
          <a:xfrm>
            <a:off x="904187" y="14951551"/>
            <a:ext cx="10056813" cy="846363"/>
          </a:xfrm>
          <a:prstGeom prst="rect">
            <a:avLst/>
          </a:prstGeom>
          <a:noFill/>
          <a:ln>
            <a:noFill/>
          </a:ln>
        </p:spPr>
        <p:txBody>
          <a:bodyPr lIns="91425" tIns="91425" rIns="91425" bIns="91425" anchor="t" anchorCtr="0"/>
          <a:lstStyle>
            <a:lvl1pPr marL="0" marR="0" lvl="0" indent="0" algn="l" rtl="0">
              <a:spcBef>
                <a:spcPts val="500"/>
              </a:spcBef>
              <a:buClr>
                <a:srgbClr val="2C3F71"/>
              </a:buClr>
              <a:buFont typeface="Arial"/>
              <a:buNone/>
              <a:defRPr sz="2500" b="0" i="0" u="none" strike="noStrike" cap="none">
                <a:solidFill>
                  <a:srgbClr val="2C3F71"/>
                </a:solidFill>
                <a:latin typeface="Times New Roman"/>
                <a:ea typeface="Times New Roman"/>
                <a:cs typeface="Times New Roman"/>
                <a:sym typeface="Times New Roman"/>
              </a:defRPr>
            </a:lvl1pPr>
            <a:lvl2pPr marL="1485825" marR="0" lvl="1" indent="-425375"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2pPr>
            <a:lvl3pPr marL="2057296" marR="0" lvl="2" indent="-42534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3pPr>
            <a:lvl4pPr marL="2685916" marR="0" lvl="3" indent="-482466"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4pPr>
            <a:lvl5pPr marL="3143093" marR="0" lvl="4" indent="-304643" algn="l" rtl="0">
              <a:spcBef>
                <a:spcPts val="500"/>
              </a:spcBef>
              <a:buClr>
                <a:schemeClr val="dk1"/>
              </a:buClr>
              <a:buSzPct val="100000"/>
              <a:buFont typeface="Arial"/>
              <a:buChar char="»"/>
              <a:defRPr sz="2500" b="0" i="0" u="none" strike="noStrike" cap="none">
                <a:solidFill>
                  <a:schemeClr val="dk1"/>
                </a:solidFill>
                <a:latin typeface="Trebuchet MS"/>
                <a:ea typeface="Trebuchet MS"/>
                <a:cs typeface="Trebuchet MS"/>
                <a:sym typeface="Trebuchet MS"/>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18"/>
          </p:nvPr>
        </p:nvSpPr>
        <p:spPr>
          <a:xfrm>
            <a:off x="5932592" y="3383946"/>
            <a:ext cx="31998968" cy="1280159"/>
          </a:xfrm>
          <a:prstGeom prst="rect">
            <a:avLst/>
          </a:prstGeom>
          <a:noFill/>
          <a:ln>
            <a:noFill/>
          </a:ln>
        </p:spPr>
        <p:txBody>
          <a:bodyPr lIns="91425" tIns="91425" rIns="91425" bIns="91425" anchor="t" anchorCtr="0"/>
          <a:lstStyle>
            <a:lvl1pPr marL="0" marR="0" lvl="0" indent="0" algn="ctr" rtl="0">
              <a:spcBef>
                <a:spcPts val="1200"/>
              </a:spcBef>
              <a:buClr>
                <a:schemeClr val="lt1"/>
              </a:buClr>
              <a:buFont typeface="Arial"/>
              <a:buNone/>
              <a:defRPr sz="60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body" idx="19"/>
          </p:nvPr>
        </p:nvSpPr>
        <p:spPr>
          <a:xfrm>
            <a:off x="5932592" y="2103786"/>
            <a:ext cx="31998968" cy="1280159"/>
          </a:xfrm>
          <a:prstGeom prst="rect">
            <a:avLst/>
          </a:prstGeom>
          <a:noFill/>
          <a:ln>
            <a:noFill/>
          </a:ln>
        </p:spPr>
        <p:txBody>
          <a:bodyPr lIns="91425" tIns="91425" rIns="91425" bIns="91425" anchor="t" anchorCtr="1"/>
          <a:lstStyle>
            <a:lvl1pPr marL="0" marR="0" lvl="0" indent="0" algn="ctr" rtl="0">
              <a:spcBef>
                <a:spcPts val="1760"/>
              </a:spcBef>
              <a:buClr>
                <a:schemeClr val="lt1"/>
              </a:buClr>
              <a:buFont typeface="Arial"/>
              <a:buNone/>
              <a:defRPr sz="88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0"/>
          </p:nvPr>
        </p:nvSpPr>
        <p:spPr>
          <a:xfrm>
            <a:off x="5932592" y="465812"/>
            <a:ext cx="31998968" cy="1637973"/>
          </a:xfrm>
          <a:prstGeom prst="rect">
            <a:avLst/>
          </a:prstGeom>
          <a:noFill/>
          <a:ln>
            <a:noFill/>
          </a:ln>
        </p:spPr>
        <p:txBody>
          <a:bodyPr lIns="91425" tIns="91425" rIns="91425" bIns="91425" anchor="t" anchorCtr="1"/>
          <a:lstStyle>
            <a:lvl1pPr marL="0" marR="0" lvl="0" indent="0" algn="ctr" rtl="0">
              <a:spcBef>
                <a:spcPts val="2300"/>
              </a:spcBef>
              <a:buClr>
                <a:schemeClr val="lt1"/>
              </a:buClr>
              <a:buFont typeface="Arial"/>
              <a:buNone/>
              <a:defRPr sz="11500" b="0" i="0" u="none" strike="noStrike" cap="none">
                <a:solidFill>
                  <a:schemeClr val="lt1"/>
                </a:solidFill>
                <a:latin typeface="Calibri"/>
                <a:ea typeface="Calibri"/>
                <a:cs typeface="Calibri"/>
                <a:sym typeface="Calibri"/>
              </a:defRPr>
            </a:lvl1pPr>
            <a:lvl2pPr marL="3565982" marR="0" lvl="1" indent="-1381582"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2pPr>
            <a:lvl3pPr marL="5486126" marR="0" lvl="2" indent="-110462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3pPr>
            <a:lvl4pPr marL="7680577" marR="0" lvl="3" indent="-1101976"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4pPr>
            <a:lvl5pPr marL="9875026" marR="0" lvl="4" indent="-1099325" algn="l" rtl="0">
              <a:spcBef>
                <a:spcPts val="1440"/>
              </a:spcBef>
              <a:buClr>
                <a:schemeClr val="dk1"/>
              </a:buClr>
              <a:buFont typeface="Arial"/>
              <a:buNone/>
              <a:defRPr sz="7200" b="0" i="0" u="none" strike="noStrike" cap="none">
                <a:solidFill>
                  <a:schemeClr val="dk1"/>
                </a:solidFill>
                <a:latin typeface="Calibri"/>
                <a:ea typeface="Calibri"/>
                <a:cs typeface="Calibri"/>
                <a:sym typeface="Calibri"/>
              </a:defRPr>
            </a:lvl5pPr>
            <a:lvl6pPr marL="12069477" marR="0" lvl="5" indent="-49977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6pPr>
            <a:lvl7pPr marL="14263926" marR="0" lvl="6" indent="-49712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7pPr>
            <a:lvl8pPr marL="16458377" marR="0" lvl="7" indent="-494476"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8pPr>
            <a:lvl9pPr marL="18652828" marR="0" lvl="8" indent="-491827" algn="l" rtl="0">
              <a:spcBef>
                <a:spcPts val="1920"/>
              </a:spcBef>
              <a:buClr>
                <a:schemeClr val="dk1"/>
              </a:buClr>
              <a:buSzPct val="100000"/>
              <a:buFont typeface="Arial"/>
              <a:buChar char="•"/>
              <a:defRPr sz="9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37226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hyperlink" Target="http://www.facebook.com/pages/PosterPresentationscom/217914411419?v=app_4949752878&amp;ref=ts" TargetMode="External"/><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3" Type="http://schemas.openxmlformats.org/officeDocument/2006/relationships/theme" Target="../theme/theme2.xml"/><Relationship Id="rId7" Type="http://schemas.openxmlformats.org/officeDocument/2006/relationships/hyperlink" Target="http://www.facebook.com/pages/PosterPresentationscom/217914411419?v=app_4949752878&amp;ref=ts" TargetMode="External"/><Relationship Id="rId12" Type="http://schemas.openxmlformats.org/officeDocument/2006/relationships/image" Target="../media/image8.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2C3F71"/>
            </a:gs>
            <a:gs pos="34000">
              <a:srgbClr val="B3BBC9"/>
            </a:gs>
            <a:gs pos="100000">
              <a:srgbClr val="E1E7F4"/>
            </a:gs>
          </a:gsLst>
          <a:lin ang="16200000" scaled="0"/>
        </a:gradFill>
        <a:effectLst/>
      </p:bgPr>
    </p:bg>
    <p:spTree>
      <p:nvGrpSpPr>
        <p:cNvPr id="1" name="Shape 64"/>
        <p:cNvGrpSpPr/>
        <p:nvPr/>
      </p:nvGrpSpPr>
      <p:grpSpPr>
        <a:xfrm>
          <a:off x="0" y="0"/>
          <a:ext cx="0" cy="0"/>
          <a:chOff x="0" y="0"/>
          <a:chExt cx="0" cy="0"/>
        </a:xfrm>
      </p:grpSpPr>
      <p:sp>
        <p:nvSpPr>
          <p:cNvPr id="65" name="Shape 65"/>
          <p:cNvSpPr/>
          <p:nvPr/>
        </p:nvSpPr>
        <p:spPr>
          <a:xfrm>
            <a:off x="0" y="0"/>
            <a:ext cx="43891199" cy="4800600"/>
          </a:xfrm>
          <a:prstGeom prst="rect">
            <a:avLst/>
          </a:prstGeom>
          <a:solidFill>
            <a:srgbClr val="425EA9"/>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66" name="Shape 66"/>
          <p:cNvSpPr/>
          <p:nvPr/>
        </p:nvSpPr>
        <p:spPr>
          <a:xfrm>
            <a:off x="0" y="4805362"/>
            <a:ext cx="43891199" cy="152399"/>
          </a:xfrm>
          <a:prstGeom prst="rect">
            <a:avLst/>
          </a:prstGeom>
          <a:solidFill>
            <a:srgbClr val="2C3F71"/>
          </a:solidFill>
          <a:ln>
            <a:noFill/>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cxnSp>
        <p:nvCxnSpPr>
          <p:cNvPr id="67" name="Shape 67"/>
          <p:cNvCxnSpPr/>
          <p:nvPr/>
        </p:nvCxnSpPr>
        <p:spPr>
          <a:xfrm rot="10800000" flipH="1">
            <a:off x="-13946601" y="11526117"/>
            <a:ext cx="13577436" cy="817"/>
          </a:xfrm>
          <a:prstGeom prst="straightConnector1">
            <a:avLst/>
          </a:prstGeom>
          <a:noFill/>
          <a:ln w="9525" cap="flat" cmpd="sng">
            <a:solidFill>
              <a:srgbClr val="F2F2F2"/>
            </a:solidFill>
            <a:prstDash val="solid"/>
            <a:round/>
            <a:headEnd type="none" w="med" len="med"/>
            <a:tailEnd type="none" w="med" len="med"/>
          </a:ln>
        </p:spPr>
      </p:cxnSp>
      <p:sp>
        <p:nvSpPr>
          <p:cNvPr id="68" name="Shape 68"/>
          <p:cNvSpPr/>
          <p:nvPr/>
        </p:nvSpPr>
        <p:spPr>
          <a:xfrm>
            <a:off x="922337"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69" name="Shape 69"/>
          <p:cNvSpPr/>
          <p:nvPr/>
        </p:nvSpPr>
        <p:spPr>
          <a:xfrm>
            <a:off x="15154504"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70" name="Shape 70"/>
          <p:cNvSpPr/>
          <p:nvPr/>
        </p:nvSpPr>
        <p:spPr>
          <a:xfrm>
            <a:off x="29386668" y="5392017"/>
            <a:ext cx="13577436"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grpSp>
        <p:nvGrpSpPr>
          <p:cNvPr id="71" name="Shape 71"/>
          <p:cNvGrpSpPr/>
          <p:nvPr/>
        </p:nvGrpSpPr>
        <p:grpSpPr>
          <a:xfrm>
            <a:off x="44157837" y="-55065"/>
            <a:ext cx="11062138" cy="32973464"/>
            <a:chOff x="44157837" y="-55065"/>
            <a:chExt cx="11062138" cy="32973464"/>
          </a:xfrm>
        </p:grpSpPr>
        <p:sp>
          <p:nvSpPr>
            <p:cNvPr id="72" name="Shape 72"/>
            <p:cNvSpPr/>
            <p:nvPr/>
          </p:nvSpPr>
          <p:spPr>
            <a:xfrm>
              <a:off x="44157837" y="-55065"/>
              <a:ext cx="11062138" cy="32973464"/>
            </a:xfrm>
            <a:prstGeom prst="rect">
              <a:avLst/>
            </a:prstGeom>
            <a:solidFill>
              <a:srgbClr val="0C0C0C"/>
            </a:solidFill>
            <a:ln>
              <a:noFill/>
            </a:ln>
          </p:spPr>
          <p:txBody>
            <a:bodyPr lIns="457200" tIns="457200" rIns="457200" bIns="0" anchor="t" anchorCtr="0">
              <a:noAutofit/>
            </a:bodyPr>
            <a:lstStyle/>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 (cont.)</a:t>
              </a:r>
            </a:p>
            <a:p>
              <a:pPr marL="0" marR="0" lvl="0" indent="0" algn="ctr" rtl="0">
                <a:spcBef>
                  <a:spcPts val="0"/>
                </a:spcBef>
                <a:buNone/>
              </a:pPr>
              <a:endParaRPr sz="3600" b="1">
                <a:solidFill>
                  <a:schemeClr val="lt1"/>
                </a:solidFill>
                <a:latin typeface="Trebuchet MS"/>
                <a:ea typeface="Trebuchet MS"/>
                <a:cs typeface="Trebuchet MS"/>
                <a:sym typeface="Trebuchet MS"/>
              </a:endParaRPr>
            </a:p>
            <a:p>
              <a:pPr marL="0" marR="0" lvl="0" indent="0" algn="ctr" rtl="0">
                <a:spcBef>
                  <a:spcPts val="0"/>
                </a:spcBef>
                <a:spcAft>
                  <a:spcPts val="0"/>
                </a:spcAft>
                <a:buSzPct val="25000"/>
                <a:buNone/>
              </a:pPr>
              <a:r>
                <a:rPr lang="en-US" sz="3200" b="1">
                  <a:solidFill>
                    <a:srgbClr val="FFC000"/>
                  </a:solidFill>
                  <a:latin typeface="Trebuchet MS"/>
                  <a:ea typeface="Trebuchet MS"/>
                  <a:cs typeface="Trebuchet MS"/>
                  <a:sym typeface="Trebuchet MS"/>
                </a:rPr>
                <a:t>How to change the template color theme</a:t>
              </a:r>
            </a:p>
            <a:p>
              <a:pPr marL="0" marR="0" lvl="2"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easily change the color theme of your poster by going to the DESIGN menu, click on COLORS, and choose the color theme of your choice. You can also create your own color theme.</a:t>
              </a:r>
            </a:p>
            <a:p>
              <a:pPr marL="0" marR="0" lvl="2"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Text</a:t>
              </a:r>
            </a:p>
            <a:p>
              <a:pPr marL="3265488" marR="0" lvl="2" indent="-1587"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The template comes with a number of pre-formatted placeholders for headers and text blocks. You can add more blocks by copying and pasting the existing ones or by adding a text box from the HOME menu. </a:t>
              </a:r>
            </a:p>
            <a:p>
              <a:pPr marL="1518341" marR="0" lvl="2" indent="-7041" algn="l" rtl="0">
                <a:spcBef>
                  <a:spcPts val="0"/>
                </a:spcBef>
                <a:spcAft>
                  <a:spcPts val="0"/>
                </a:spcAft>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BFBFBF"/>
                </a:buClr>
                <a:buSzPct val="25000"/>
                <a:buFont typeface="Trebuchet MS"/>
                <a:buNone/>
              </a:pPr>
              <a:r>
                <a:rPr lang="en-US" sz="2400" b="0">
                  <a:solidFill>
                    <a:srgbClr val="BFBFBF"/>
                  </a:solidFill>
                  <a:latin typeface="Trebuchet MS"/>
                  <a:ea typeface="Trebuchet MS"/>
                  <a:cs typeface="Trebuchet MS"/>
                  <a:sym typeface="Trebuchet MS"/>
                </a:rPr>
                <a:t> </a:t>
              </a:r>
              <a:r>
                <a:rPr lang="en-US" sz="3200" b="1" i="0" u="none" strike="noStrike" cap="none">
                  <a:solidFill>
                    <a:srgbClr val="FFC000"/>
                  </a:solidFill>
                  <a:latin typeface="Trebuchet MS"/>
                  <a:ea typeface="Trebuchet MS"/>
                  <a:cs typeface="Trebuchet MS"/>
                  <a:sym typeface="Trebuchet MS"/>
                </a:rPr>
                <a:t>Text size</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Adjust the size of your text based on how much content you have to present. The default template text offers a good starting point. Follow the conference requirements.</a:t>
              </a:r>
            </a:p>
            <a:p>
              <a:pPr marL="1518341" marR="0" lvl="2" indent="-7041" algn="l" rtl="0">
                <a:spcBef>
                  <a:spcPts val="0"/>
                </a:spcBef>
                <a:buNone/>
              </a:pPr>
              <a:endParaRPr sz="2400" b="0" i="0" u="none" strike="noStrike" cap="none">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Tables</a:t>
              </a:r>
            </a:p>
            <a:p>
              <a:pPr marL="1730375" marR="0" lvl="1" indent="-3175"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To add a table from scratch go to the INSERT menu and </a:t>
              </a:r>
              <a:br>
                <a:rPr lang="en-US" sz="2400" b="0" i="0" u="none" strike="noStrike" cap="none">
                  <a:solidFill>
                    <a:srgbClr val="BFBFBF"/>
                  </a:solidFill>
                  <a:latin typeface="Trebuchet MS"/>
                  <a:ea typeface="Trebuchet MS"/>
                  <a:cs typeface="Trebuchet MS"/>
                  <a:sym typeface="Trebuchet MS"/>
                </a:rPr>
              </a:br>
              <a:r>
                <a:rPr lang="en-US" sz="2400" b="0" i="0" u="none" strike="noStrike" cap="none">
                  <a:solidFill>
                    <a:srgbClr val="BFBFBF"/>
                  </a:solidFill>
                  <a:latin typeface="Trebuchet MS"/>
                  <a:ea typeface="Trebuchet MS"/>
                  <a:cs typeface="Trebuchet MS"/>
                  <a:sym typeface="Trebuchet MS"/>
                </a:rPr>
                <a:t>click on TABLE. A drop-down box will help you select rows and columns. </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Graphs / Charts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simply copy and paste charts and graphs from Excel or Word. Some reformatting may be required depending on how the original document has been created.</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change the column configuration</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RIGHT-CLICK on the poster background and select LAYOUT to see the column options available for this template. The poster columns can also be customized on the Master. VIEW &gt; MASTER.</a:t>
              </a:r>
            </a:p>
            <a:p>
              <a:pPr marL="0" marR="0" lvl="0" indent="0" algn="ctr" rtl="0">
                <a:lnSpc>
                  <a:spcPct val="100000"/>
                </a:lnSpc>
                <a:spcBef>
                  <a:spcPts val="0"/>
                </a:spcBef>
                <a:spcAft>
                  <a:spcPts val="0"/>
                </a:spcAft>
                <a:buClr>
                  <a:schemeClr val="lt1"/>
                </a:buClr>
                <a:buFont typeface="Calibri"/>
                <a:buNone/>
              </a:pPr>
              <a:endParaRPr sz="3200" b="1" i="0" u="none" strike="noStrike" cap="none">
                <a:solidFill>
                  <a:srgbClr val="FFC000"/>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remove the info bars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Save your work</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Save your template as a PowerPoint document. For printing, save as PowerPoint or “Print-quality” PDF.</a:t>
              </a:r>
            </a:p>
            <a:p>
              <a:pPr marL="0" marR="0" lvl="0" indent="0" algn="l" rtl="0">
                <a:lnSpc>
                  <a:spcPct val="100000"/>
                </a:lnSpc>
                <a:spcBef>
                  <a:spcPts val="0"/>
                </a:spcBef>
                <a:spcAft>
                  <a:spcPts val="0"/>
                </a:spcAft>
                <a:buClr>
                  <a:schemeClr val="lt1"/>
                </a:buClr>
                <a:buFont typeface="Calibri"/>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Print your poster</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rtl="0">
                <a:lnSpc>
                  <a:spcPct val="100000"/>
                </a:lnSpc>
                <a:spcBef>
                  <a:spcPts val="0"/>
                </a:spcBef>
                <a:spcAft>
                  <a:spcPts val="0"/>
                </a:spcAft>
                <a:buClr>
                  <a:schemeClr val="lt1"/>
                </a:buClr>
                <a:buFont typeface="Calibri"/>
                <a:buNone/>
              </a:pPr>
              <a:endParaRPr sz="2800" b="0" i="0" u="none" strike="noStrike" cap="none">
                <a:solidFill>
                  <a:srgbClr val="BFBFBF"/>
                </a:solidFill>
                <a:latin typeface="Trebuchet MS"/>
                <a:ea typeface="Trebuchet MS"/>
                <a:cs typeface="Trebuchet MS"/>
                <a:sym typeface="Trebuchet MS"/>
              </a:endParaRPr>
            </a:p>
          </p:txBody>
        </p:sp>
        <p:pic>
          <p:nvPicPr>
            <p:cNvPr id="73" name="Shape 73"/>
            <p:cNvPicPr preferRelativeResize="0"/>
            <p:nvPr/>
          </p:nvPicPr>
          <p:blipFill rotWithShape="1">
            <a:blip r:embed="rId3">
              <a:alphaModFix/>
            </a:blip>
            <a:srcRect/>
            <a:stretch/>
          </p:blipFill>
          <p:spPr>
            <a:xfrm>
              <a:off x="46915678" y="3349444"/>
              <a:ext cx="5586150" cy="2063772"/>
            </a:xfrm>
            <a:prstGeom prst="rect">
              <a:avLst/>
            </a:prstGeom>
            <a:noFill/>
            <a:ln>
              <a:noFill/>
            </a:ln>
          </p:spPr>
        </p:pic>
        <p:pic>
          <p:nvPicPr>
            <p:cNvPr id="74" name="Shape 74"/>
            <p:cNvPicPr preferRelativeResize="0"/>
            <p:nvPr/>
          </p:nvPicPr>
          <p:blipFill rotWithShape="1">
            <a:blip r:embed="rId4">
              <a:alphaModFix/>
            </a:blip>
            <a:srcRect/>
            <a:stretch/>
          </p:blipFill>
          <p:spPr>
            <a:xfrm>
              <a:off x="44621818" y="7740039"/>
              <a:ext cx="2969583" cy="1370576"/>
            </a:xfrm>
            <a:prstGeom prst="rect">
              <a:avLst/>
            </a:prstGeom>
            <a:noFill/>
            <a:ln>
              <a:noFill/>
            </a:ln>
          </p:spPr>
        </p:pic>
        <p:pic>
          <p:nvPicPr>
            <p:cNvPr id="75" name="Shape 75"/>
            <p:cNvPicPr preferRelativeResize="0"/>
            <p:nvPr/>
          </p:nvPicPr>
          <p:blipFill rotWithShape="1">
            <a:blip r:embed="rId5">
              <a:alphaModFix/>
            </a:blip>
            <a:srcRect/>
            <a:stretch/>
          </p:blipFill>
          <p:spPr>
            <a:xfrm>
              <a:off x="44629618" y="12347263"/>
              <a:ext cx="1482266" cy="992161"/>
            </a:xfrm>
            <a:prstGeom prst="rect">
              <a:avLst/>
            </a:prstGeom>
            <a:noFill/>
            <a:ln>
              <a:noFill/>
            </a:ln>
          </p:spPr>
        </p:pic>
        <p:grpSp>
          <p:nvGrpSpPr>
            <p:cNvPr id="76" name="Shape 76"/>
            <p:cNvGrpSpPr/>
            <p:nvPr/>
          </p:nvGrpSpPr>
          <p:grpSpPr>
            <a:xfrm>
              <a:off x="44487209" y="29414562"/>
              <a:ext cx="10354212" cy="1265612"/>
              <a:chOff x="44200453" y="28362387"/>
              <a:chExt cx="9771398" cy="1090622"/>
            </a:xfrm>
          </p:grpSpPr>
          <p:sp>
            <p:nvSpPr>
              <p:cNvPr id="77" name="Shape 77"/>
              <p:cNvSpPr/>
              <p:nvPr/>
            </p:nvSpPr>
            <p:spPr>
              <a:xfrm>
                <a:off x="44200453" y="28362387"/>
                <a:ext cx="9771398" cy="1090622"/>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pic>
            <p:nvPicPr>
              <p:cNvPr id="78" name="Shape 78" descr="http://t2.gstatic.com/images?q=tbn:ANd9GcR4APHC6TT9w54M2zn_pvCiBxUNcspYPoVxirLRphBoJabfSvu7zw">
                <a:hlinkClick r:id="rId6"/>
              </p:cNvPr>
              <p:cNvPicPr preferRelativeResize="0"/>
              <p:nvPr/>
            </p:nvPicPr>
            <p:blipFill rotWithShape="1">
              <a:blip r:embed="rId7">
                <a:alphaModFix/>
              </a:blip>
              <a:srcRect/>
              <a:stretch/>
            </p:blipFill>
            <p:spPr>
              <a:xfrm>
                <a:off x="44326393" y="28460718"/>
                <a:ext cx="914400" cy="914399"/>
              </a:xfrm>
              <a:prstGeom prst="rect">
                <a:avLst/>
              </a:prstGeom>
              <a:noFill/>
              <a:ln>
                <a:noFill/>
              </a:ln>
            </p:spPr>
          </p:pic>
          <p:sp>
            <p:nvSpPr>
              <p:cNvPr id="79" name="Shape 79"/>
              <p:cNvSpPr txBox="1"/>
              <p:nvPr/>
            </p:nvSpPr>
            <p:spPr>
              <a:xfrm>
                <a:off x="45300662" y="28552306"/>
                <a:ext cx="8671189" cy="716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2"/>
                    </a:solidFill>
                    <a:latin typeface="Trebuchet MS"/>
                    <a:ea typeface="Trebuchet MS"/>
                    <a:cs typeface="Trebuchet MS"/>
                    <a:sym typeface="Trebuchet MS"/>
                  </a:rPr>
                  <a:t>Student discounts are available on our Facebook page.</a:t>
                </a:r>
                <a:br>
                  <a:rPr lang="en-US" sz="2400">
                    <a:solidFill>
                      <a:schemeClr val="dk2"/>
                    </a:solidFill>
                    <a:latin typeface="Trebuchet MS"/>
                    <a:ea typeface="Trebuchet MS"/>
                    <a:cs typeface="Trebuchet MS"/>
                    <a:sym typeface="Trebuchet MS"/>
                  </a:rPr>
                </a:br>
                <a:r>
                  <a:rPr lang="en-US" sz="2400">
                    <a:solidFill>
                      <a:schemeClr val="dk2"/>
                    </a:solidFill>
                    <a:latin typeface="Trebuchet MS"/>
                    <a:ea typeface="Trebuchet MS"/>
                    <a:cs typeface="Trebuchet MS"/>
                    <a:sym typeface="Trebuchet MS"/>
                  </a:rPr>
                  <a:t>Go to </a:t>
                </a:r>
                <a:r>
                  <a:rPr lang="en-US" sz="2400" u="sng">
                    <a:solidFill>
                      <a:schemeClr val="dk2"/>
                    </a:solidFill>
                    <a:latin typeface="Trebuchet MS"/>
                    <a:ea typeface="Trebuchet MS"/>
                    <a:cs typeface="Trebuchet MS"/>
                    <a:sym typeface="Trebuchet MS"/>
                  </a:rPr>
                  <a:t>PosterPresentations.com</a:t>
                </a:r>
                <a:r>
                  <a:rPr lang="en-US" sz="2400">
                    <a:solidFill>
                      <a:schemeClr val="dk2"/>
                    </a:solidFill>
                    <a:latin typeface="Trebuchet MS"/>
                    <a:ea typeface="Trebuchet MS"/>
                    <a:cs typeface="Trebuchet MS"/>
                    <a:sym typeface="Trebuchet MS"/>
                  </a:rPr>
                  <a:t> and click on the FB icon. </a:t>
                </a:r>
              </a:p>
            </p:txBody>
          </p:sp>
        </p:grpSp>
        <p:sp>
          <p:nvSpPr>
            <p:cNvPr id="80" name="Shape 80"/>
            <p:cNvSpPr txBox="1"/>
            <p:nvPr/>
          </p:nvSpPr>
          <p:spPr>
            <a:xfrm>
              <a:off x="44262809" y="31169781"/>
              <a:ext cx="6870215" cy="1399637"/>
            </a:xfrm>
            <a:prstGeom prst="rect">
              <a:avLst/>
            </a:prstGeom>
            <a:noFill/>
            <a:ln>
              <a:noFill/>
            </a:ln>
          </p:spPr>
          <p:txBody>
            <a:bodyPr lIns="65300" tIns="32650" rIns="65300" bIns="32650" anchor="t" anchorCtr="0">
              <a:noAutofit/>
            </a:bodyPr>
            <a:lstStyle/>
            <a:p>
              <a:pPr marL="0" marR="0" lvl="0" indent="0" algn="l" rtl="0">
                <a:lnSpc>
                  <a:spcPct val="92857"/>
                </a:lnSpc>
                <a:spcBef>
                  <a:spcPts val="0"/>
                </a:spcBef>
                <a:buSzPct val="25000"/>
                <a:buNone/>
              </a:pPr>
              <a:r>
                <a:rPr lang="en-US" sz="2800">
                  <a:solidFill>
                    <a:schemeClr val="lt1"/>
                  </a:solidFill>
                  <a:latin typeface="Calibri"/>
                  <a:ea typeface="Calibri"/>
                  <a:cs typeface="Calibri"/>
                  <a:sym typeface="Calibri"/>
                </a:rPr>
                <a:t>© 2015 PosterPresentations.com</a:t>
              </a:r>
              <a:br>
                <a:rPr lang="en-US" sz="2800">
                  <a:solidFill>
                    <a:schemeClr val="lt1"/>
                  </a:solidFill>
                  <a:latin typeface="Calibri"/>
                  <a:ea typeface="Calibri"/>
                  <a:cs typeface="Calibri"/>
                  <a:sym typeface="Calibri"/>
                </a:rPr>
              </a:br>
              <a:r>
                <a:rPr lang="en-US" sz="2800">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2117 Fourth Street , Unit C        </a:t>
              </a:r>
            </a:p>
            <a:p>
              <a:pPr marL="0" marR="0" lvl="0" indent="0" algn="l" rtl="0">
                <a:lnSpc>
                  <a:spcPct val="108333"/>
                </a:lnSpc>
                <a:spcBef>
                  <a:spcPts val="0"/>
                </a:spcBef>
                <a:buSzPct val="25000"/>
                <a:buNone/>
              </a:pPr>
              <a:r>
                <a:rPr lang="en-US" sz="2400">
                  <a:solidFill>
                    <a:schemeClr val="lt1"/>
                  </a:solidFill>
                  <a:latin typeface="Calibri"/>
                  <a:ea typeface="Calibri"/>
                  <a:cs typeface="Calibri"/>
                  <a:sym typeface="Calibri"/>
                </a:rPr>
                <a:t>     Berkeley CA </a:t>
              </a:r>
              <a:r>
                <a:rPr lang="en-US" sz="2000">
                  <a:solidFill>
                    <a:schemeClr val="lt1"/>
                  </a:solidFill>
                  <a:latin typeface="Calibri"/>
                  <a:ea typeface="Calibri"/>
                  <a:cs typeface="Calibri"/>
                  <a:sym typeface="Calibri"/>
                </a:rPr>
                <a:t>94710</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    </a:t>
              </a:r>
              <a:r>
                <a:rPr lang="en-US" sz="2400" b="1">
                  <a:solidFill>
                    <a:srgbClr val="FFFF00"/>
                  </a:solidFill>
                  <a:latin typeface="Calibri"/>
                  <a:ea typeface="Calibri"/>
                  <a:cs typeface="Calibri"/>
                  <a:sym typeface="Calibri"/>
                </a:rPr>
                <a:t>posterpresenter@gmail.com</a:t>
              </a:r>
            </a:p>
          </p:txBody>
        </p:sp>
      </p:grpSp>
      <p:grpSp>
        <p:nvGrpSpPr>
          <p:cNvPr id="81" name="Shape 81"/>
          <p:cNvGrpSpPr/>
          <p:nvPr/>
        </p:nvGrpSpPr>
        <p:grpSpPr>
          <a:xfrm>
            <a:off x="-11225189" y="0"/>
            <a:ext cx="11018865" cy="32918400"/>
            <a:chOff x="-11225189" y="0"/>
            <a:chExt cx="11018865" cy="32918400"/>
          </a:xfrm>
        </p:grpSpPr>
        <p:sp>
          <p:nvSpPr>
            <p:cNvPr id="82" name="Shape 82"/>
            <p:cNvSpPr/>
            <p:nvPr/>
          </p:nvSpPr>
          <p:spPr>
            <a:xfrm>
              <a:off x="-11216135" y="0"/>
              <a:ext cx="11009812" cy="32918400"/>
            </a:xfrm>
            <a:prstGeom prst="rect">
              <a:avLst/>
            </a:prstGeom>
            <a:solidFill>
              <a:srgbClr val="0C0C0C"/>
            </a:solidFill>
            <a:ln>
              <a:noFill/>
            </a:ln>
          </p:spPr>
          <p:txBody>
            <a:bodyPr lIns="457200" tIns="457200" rIns="457200" bIns="0" anchor="t" anchorCtr="0">
              <a:noAutofit/>
            </a:bodyPr>
            <a:lstStyle/>
            <a:p>
              <a:pPr marL="0" marR="0" lvl="0" indent="0" algn="ctr" rtl="0">
                <a:lnSpc>
                  <a:spcPct val="100000"/>
                </a:lnSpc>
                <a:spcBef>
                  <a:spcPts val="0"/>
                </a:spcBef>
                <a:spcAft>
                  <a:spcPts val="0"/>
                </a:spcAft>
                <a:buClr>
                  <a:srgbClr val="FF0000"/>
                </a:buClr>
                <a:buSzPct val="25000"/>
                <a:buFont typeface="Trebuchet MS"/>
                <a:buNone/>
              </a:pPr>
              <a:r>
                <a:rPr lang="en-US" sz="3200" b="1">
                  <a:solidFill>
                    <a:srgbClr val="FF0000"/>
                  </a:solidFill>
                  <a:latin typeface="Trebuchet MS"/>
                  <a:ea typeface="Trebuchet MS"/>
                  <a:cs typeface="Trebuchet MS"/>
                  <a:sym typeface="Trebuchet MS"/>
                </a:rPr>
                <a:t>(—THIS SIDEBAR DOES NOT PRINT—)</a:t>
              </a: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DESIGN GUIDE</a:t>
              </a:r>
            </a:p>
            <a:p>
              <a:pPr marL="0" marR="0" lvl="0" indent="0" algn="ctr" rtl="0">
                <a:spcBef>
                  <a:spcPts val="0"/>
                </a:spcBef>
                <a:buNone/>
              </a:pPr>
              <a:endParaRPr sz="2800" b="1">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i="0">
                  <a:solidFill>
                    <a:schemeClr val="lt1"/>
                  </a:solidFill>
                  <a:latin typeface="Trebuchet MS"/>
                  <a:ea typeface="Trebuchet MS"/>
                  <a:cs typeface="Trebuchet MS"/>
                  <a:sym typeface="Trebuchet MS"/>
                </a:rPr>
                <a:t>This PowerPoint 2007 template produces a 36”x48” presentation poster. </a:t>
              </a:r>
              <a:r>
                <a:rPr lang="en-US" sz="2800">
                  <a:solidFill>
                    <a:schemeClr val="lt1"/>
                  </a:solidFill>
                  <a:latin typeface="Trebuchet MS"/>
                  <a:ea typeface="Trebuchet MS"/>
                  <a:cs typeface="Trebuchet MS"/>
                  <a:sym typeface="Trebuchet MS"/>
                </a:rPr>
                <a:t>You can use it to create your research poster and save valuable time placing titles, subtitles, text, and graphics. </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We provide a series of online tutorials that will guide you through the poster design process and answer your poster production questions. To view our template tutorials, go online to </a:t>
              </a:r>
              <a:r>
                <a:rPr lang="en-US" sz="2800" b="1">
                  <a:solidFill>
                    <a:srgbClr val="FFC000"/>
                  </a:solidFill>
                  <a:latin typeface="Trebuchet MS"/>
                  <a:ea typeface="Trebuchet MS"/>
                  <a:cs typeface="Trebuchet MS"/>
                  <a:sym typeface="Trebuchet MS"/>
                </a:rPr>
                <a:t>PosterPresentations.com</a:t>
              </a:r>
              <a:r>
                <a:rPr lang="en-US" sz="2800" b="1">
                  <a:solidFill>
                    <a:schemeClr val="lt1"/>
                  </a:solidFill>
                  <a:latin typeface="Trebuchet MS"/>
                  <a:ea typeface="Trebuchet MS"/>
                  <a:cs typeface="Trebuchet MS"/>
                  <a:sym typeface="Trebuchet MS"/>
                </a:rPr>
                <a:t> </a:t>
              </a:r>
              <a:r>
                <a:rPr lang="en-US" sz="2800">
                  <a:solidFill>
                    <a:schemeClr val="lt1"/>
                  </a:solidFill>
                  <a:latin typeface="Trebuchet MS"/>
                  <a:ea typeface="Trebuchet MS"/>
                  <a:cs typeface="Trebuchet MS"/>
                  <a:sym typeface="Trebuchet MS"/>
                </a:rPr>
                <a:t>and click on HELP DESK.</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When you are ready to print your poster, go online to </a:t>
              </a:r>
              <a:r>
                <a:rPr lang="en-US" sz="2800" b="0">
                  <a:solidFill>
                    <a:schemeClr val="lt1"/>
                  </a:solidFill>
                  <a:latin typeface="Trebuchet MS"/>
                  <a:ea typeface="Trebuchet MS"/>
                  <a:cs typeface="Trebuchet MS"/>
                  <a:sym typeface="Trebuchet MS"/>
                </a:rPr>
                <a:t>PosterPresentations.com</a:t>
              </a:r>
              <a:br>
                <a:rPr lang="en-US" sz="2800">
                  <a:solidFill>
                    <a:schemeClr val="lt1"/>
                  </a:solidFill>
                  <a:latin typeface="Trebuchet MS"/>
                  <a:ea typeface="Trebuchet MS"/>
                  <a:cs typeface="Trebuchet MS"/>
                  <a:sym typeface="Trebuchet MS"/>
                </a:rPr>
              </a:br>
              <a:endParaRPr lang="en-US"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b="0">
                  <a:solidFill>
                    <a:schemeClr val="lt1"/>
                  </a:solidFill>
                  <a:latin typeface="Trebuchet MS"/>
                  <a:ea typeface="Trebuchet MS"/>
                  <a:cs typeface="Trebuchet MS"/>
                  <a:sym typeface="Trebuchet MS"/>
                </a:rPr>
                <a:t>Need assistance? Call us at </a:t>
              </a:r>
              <a:r>
                <a:rPr lang="en-US" sz="2800" b="0">
                  <a:solidFill>
                    <a:srgbClr val="FFC000"/>
                  </a:solidFill>
                  <a:latin typeface="Trebuchet MS"/>
                  <a:ea typeface="Trebuchet MS"/>
                  <a:cs typeface="Trebuchet MS"/>
                  <a:sym typeface="Trebuchet MS"/>
                </a:rPr>
                <a:t>1.510.649.3001</a:t>
              </a:r>
            </a:p>
            <a:p>
              <a:pPr marL="0" marR="0" lvl="0" indent="0" algn="l" rtl="0">
                <a:spcBef>
                  <a:spcPts val="0"/>
                </a:spcBef>
                <a:buNone/>
              </a:pPr>
              <a:endParaRPr sz="3600" b="1">
                <a:solidFill>
                  <a:srgbClr val="FFFF00"/>
                </a:solidFill>
                <a:latin typeface="Trebuchet MS"/>
                <a:ea typeface="Trebuchet MS"/>
                <a:cs typeface="Trebuchet MS"/>
                <a:sym typeface="Trebuchet MS"/>
              </a:endParaRPr>
            </a:p>
            <a:p>
              <a:pPr marL="0" marR="0" lvl="0" indent="0" algn="ctr" rtl="0">
                <a:spcBef>
                  <a:spcPts val="0"/>
                </a:spcBef>
                <a:buNone/>
              </a:pPr>
              <a:endParaRPr sz="24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a:t>
              </a:r>
            </a:p>
            <a:p>
              <a:pPr marL="0" marR="0" lvl="0" indent="0" algn="ctr" rtl="0">
                <a:spcBef>
                  <a:spcPts val="0"/>
                </a:spcBef>
                <a:buNone/>
              </a:pPr>
              <a:endParaRPr sz="32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Zoom in and out</a:t>
              </a:r>
            </a:p>
            <a:p>
              <a:pPr marL="1892300" marR="0" lvl="0" indent="-1892300" algn="l" rtl="0">
                <a:spcBef>
                  <a:spcPts val="0"/>
                </a:spcBef>
                <a:buSzPct val="25000"/>
                <a:buNone/>
              </a:pPr>
              <a:r>
                <a:rPr lang="en-US" sz="2400" b="0">
                  <a:solidFill>
                    <a:schemeClr val="lt1"/>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As you work on your poster zoom in and out to the level that is more comfortable to you. </a:t>
              </a:r>
            </a:p>
            <a:p>
              <a:pPr marL="1892300" marR="0" lvl="0" indent="-1892300" algn="l" rtl="0">
                <a:spcBef>
                  <a:spcPts val="0"/>
                </a:spcBef>
                <a:buSzPct val="25000"/>
                <a:buNone/>
              </a:pPr>
              <a:r>
                <a:rPr lang="en-US" sz="2400" b="1">
                  <a:solidFill>
                    <a:srgbClr val="BFBFBF"/>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Go to VIEW &gt; ZOOM.</a:t>
              </a:r>
            </a:p>
            <a:p>
              <a:pPr marL="0" marR="0" lvl="0" indent="0" algn="l" rtl="0">
                <a:spcBef>
                  <a:spcPts val="0"/>
                </a:spcBef>
                <a:buNone/>
              </a:pPr>
              <a:endParaRPr sz="28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Title, Authors, and Affiliations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The font size of your title should be bigger than your name(s) and institution name(s).</a:t>
              </a:r>
            </a:p>
            <a:p>
              <a:pPr marL="0" marR="0" lvl="0" indent="0" algn="l" rtl="0">
                <a:spcBef>
                  <a:spcPts val="0"/>
                </a:spcBef>
                <a:buSzPct val="25000"/>
                <a:buNone/>
              </a:pPr>
              <a:br>
                <a:rPr lang="en-US" sz="2800" b="1">
                  <a:solidFill>
                    <a:schemeClr val="lt1"/>
                  </a:solidFill>
                  <a:latin typeface="Trebuchet MS"/>
                  <a:ea typeface="Trebuchet MS"/>
                  <a:cs typeface="Trebuchet MS"/>
                  <a:sym typeface="Trebuchet MS"/>
                </a:rPr>
              </a:br>
              <a:endParaRPr lang="en-US" sz="2800" b="1">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Adding Logos / Seals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See if your school’s logo is available on our free poster templates page.</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Photographs / Graphics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Image Quality Check</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Zoom in and look at your images at 100% magnification. If they look good they will print well. </a:t>
              </a:r>
            </a:p>
          </p:txBody>
        </p:sp>
        <p:cxnSp>
          <p:nvCxnSpPr>
            <p:cNvPr id="83" name="Shape 83"/>
            <p:cNvCxnSpPr/>
            <p:nvPr/>
          </p:nvCxnSpPr>
          <p:spPr>
            <a:xfrm>
              <a:off x="-11225189" y="8422500"/>
              <a:ext cx="10999746" cy="3341"/>
            </a:xfrm>
            <a:prstGeom prst="straightConnector1">
              <a:avLst/>
            </a:prstGeom>
            <a:noFill/>
            <a:ln w="9525" cap="flat" cmpd="sng">
              <a:solidFill>
                <a:srgbClr val="FFC000"/>
              </a:solidFill>
              <a:prstDash val="solid"/>
              <a:round/>
              <a:headEnd type="none" w="med" len="med"/>
              <a:tailEnd type="none" w="med" len="med"/>
            </a:ln>
          </p:spPr>
        </p:cxnSp>
        <p:pic>
          <p:nvPicPr>
            <p:cNvPr id="84" name="Shape 84"/>
            <p:cNvPicPr preferRelativeResize="0"/>
            <p:nvPr/>
          </p:nvPicPr>
          <p:blipFill rotWithShape="1">
            <a:blip r:embed="rId8">
              <a:alphaModFix/>
            </a:blip>
            <a:srcRect/>
            <a:stretch/>
          </p:blipFill>
          <p:spPr>
            <a:xfrm>
              <a:off x="-10740739" y="10261717"/>
              <a:ext cx="1597666" cy="1201934"/>
            </a:xfrm>
            <a:prstGeom prst="rect">
              <a:avLst/>
            </a:prstGeom>
            <a:noFill/>
            <a:ln>
              <a:noFill/>
            </a:ln>
          </p:spPr>
        </p:pic>
        <p:pic>
          <p:nvPicPr>
            <p:cNvPr id="85" name="Shape 85"/>
            <p:cNvPicPr preferRelativeResize="0"/>
            <p:nvPr/>
          </p:nvPicPr>
          <p:blipFill rotWithShape="1">
            <a:blip r:embed="rId9">
              <a:alphaModFix/>
            </a:blip>
            <a:srcRect/>
            <a:stretch/>
          </p:blipFill>
          <p:spPr>
            <a:xfrm>
              <a:off x="-10732764" y="15696926"/>
              <a:ext cx="9986808" cy="1053596"/>
            </a:xfrm>
            <a:prstGeom prst="rect">
              <a:avLst/>
            </a:prstGeom>
            <a:noFill/>
            <a:ln>
              <a:noFill/>
            </a:ln>
          </p:spPr>
        </p:pic>
        <p:grpSp>
          <p:nvGrpSpPr>
            <p:cNvPr id="86" name="Shape 86"/>
            <p:cNvGrpSpPr/>
            <p:nvPr/>
          </p:nvGrpSpPr>
          <p:grpSpPr>
            <a:xfrm>
              <a:off x="-9744992" y="23540955"/>
              <a:ext cx="7531181" cy="2120440"/>
              <a:chOff x="-4470426" y="11016657"/>
              <a:chExt cx="3470784" cy="974220"/>
            </a:xfrm>
          </p:grpSpPr>
          <p:grpSp>
            <p:nvGrpSpPr>
              <p:cNvPr id="87" name="Shape 87"/>
              <p:cNvGrpSpPr/>
              <p:nvPr/>
            </p:nvGrpSpPr>
            <p:grpSpPr>
              <a:xfrm>
                <a:off x="-2783494" y="11060886"/>
                <a:ext cx="624430" cy="893534"/>
                <a:chOff x="-3958696" y="11117435"/>
                <a:chExt cx="779337" cy="1280429"/>
              </a:xfrm>
            </p:grpSpPr>
            <p:pic>
              <p:nvPicPr>
                <p:cNvPr id="88" name="Shape 88"/>
                <p:cNvPicPr preferRelativeResize="0"/>
                <p:nvPr/>
              </p:nvPicPr>
              <p:blipFill rotWithShape="1">
                <a:blip r:embed="rId10">
                  <a:alphaModFix/>
                </a:blip>
                <a:srcRect/>
                <a:stretch/>
              </p:blipFill>
              <p:spPr>
                <a:xfrm>
                  <a:off x="-3948160" y="11117435"/>
                  <a:ext cx="768801" cy="1090856"/>
                </a:xfrm>
                <a:prstGeom prst="rect">
                  <a:avLst/>
                </a:prstGeom>
                <a:noFill/>
                <a:ln>
                  <a:noFill/>
                </a:ln>
              </p:spPr>
            </p:pic>
            <p:sp>
              <p:nvSpPr>
                <p:cNvPr id="89" name="Shape 89"/>
                <p:cNvSpPr txBox="1"/>
                <p:nvPr/>
              </p:nvSpPr>
              <p:spPr>
                <a:xfrm>
                  <a:off x="-3958696" y="12114178"/>
                  <a:ext cx="779337" cy="283687"/>
                </a:xfrm>
                <a:prstGeom prst="rect">
                  <a:avLst/>
                </a:prstGeom>
                <a:solidFill>
                  <a:schemeClr val="accent1"/>
                </a:solidFill>
                <a:ln>
                  <a:noFill/>
                </a:ln>
              </p:spPr>
              <p:txBody>
                <a:bodyPr lIns="91425" tIns="91425" rIns="91425" bIns="91425" anchor="t" anchorCtr="0">
                  <a:noAutofit/>
                </a:bodyPr>
                <a:lstStyle/>
                <a:p>
                  <a:pPr marL="0" marR="0" lvl="0" indent="0" algn="ctr" rtl="0">
                    <a:spcBef>
                      <a:spcPts val="0"/>
                    </a:spcBef>
                    <a:buSzPct val="25000"/>
                    <a:buNone/>
                  </a:pPr>
                  <a:r>
                    <a:rPr lang="en-US" sz="1600" b="1">
                      <a:solidFill>
                        <a:schemeClr val="dk1"/>
                      </a:solidFill>
                      <a:latin typeface="Calibri"/>
                      <a:ea typeface="Calibri"/>
                      <a:cs typeface="Calibri"/>
                      <a:sym typeface="Calibri"/>
                    </a:rPr>
                    <a:t>ORIGINAL</a:t>
                  </a:r>
                </a:p>
              </p:txBody>
            </p:sp>
          </p:grpSp>
          <p:grpSp>
            <p:nvGrpSpPr>
              <p:cNvPr id="90" name="Shape 90"/>
              <p:cNvGrpSpPr/>
              <p:nvPr/>
            </p:nvGrpSpPr>
            <p:grpSpPr>
              <a:xfrm>
                <a:off x="-2033158" y="11060889"/>
                <a:ext cx="1033517" cy="893528"/>
                <a:chOff x="-2921738" y="11200127"/>
                <a:chExt cx="1420279" cy="1227903"/>
              </a:xfrm>
            </p:grpSpPr>
            <p:pic>
              <p:nvPicPr>
                <p:cNvPr id="91" name="Shape 91"/>
                <p:cNvPicPr preferRelativeResize="0"/>
                <p:nvPr/>
              </p:nvPicPr>
              <p:blipFill rotWithShape="1">
                <a:blip r:embed="rId10">
                  <a:alphaModFix/>
                </a:blip>
                <a:srcRect/>
                <a:stretch/>
              </p:blipFill>
              <p:spPr>
                <a:xfrm>
                  <a:off x="-2921738" y="11200127"/>
                  <a:ext cx="1420279" cy="1029693"/>
                </a:xfrm>
                <a:prstGeom prst="rect">
                  <a:avLst/>
                </a:prstGeom>
                <a:noFill/>
                <a:ln>
                  <a:noFill/>
                </a:ln>
              </p:spPr>
            </p:pic>
            <p:sp>
              <p:nvSpPr>
                <p:cNvPr id="92" name="Shape 92"/>
                <p:cNvSpPr txBox="1"/>
                <p:nvPr/>
              </p:nvSpPr>
              <p:spPr>
                <a:xfrm>
                  <a:off x="-2918991" y="12175417"/>
                  <a:ext cx="1417531" cy="252612"/>
                </a:xfrm>
                <a:prstGeom prst="rect">
                  <a:avLst/>
                </a:prstGeom>
                <a:solidFill>
                  <a:srgbClr val="FF0000"/>
                </a:solidFill>
                <a:ln>
                  <a:noFill/>
                </a:ln>
              </p:spPr>
              <p:txBody>
                <a:bodyPr lIns="457200" tIns="91425" rIns="457200" bIns="91425" anchor="t" anchorCtr="0">
                  <a:noAutofit/>
                </a:bodyPr>
                <a:lstStyle/>
                <a:p>
                  <a:pPr marL="0" marR="0" lvl="0" indent="0" algn="ctr" rtl="0">
                    <a:spcBef>
                      <a:spcPts val="0"/>
                    </a:spcBef>
                    <a:buSzPct val="25000"/>
                    <a:buNone/>
                  </a:pPr>
                  <a:r>
                    <a:rPr lang="en-US" sz="1400" b="1">
                      <a:solidFill>
                        <a:schemeClr val="lt1"/>
                      </a:solidFill>
                      <a:latin typeface="Calibri"/>
                      <a:ea typeface="Calibri"/>
                      <a:cs typeface="Calibri"/>
                      <a:sym typeface="Calibri"/>
                    </a:rPr>
                    <a:t>DISTORTED</a:t>
                  </a:r>
                </a:p>
              </p:txBody>
            </p:sp>
          </p:grpSp>
          <p:pic>
            <p:nvPicPr>
              <p:cNvPr id="93" name="Shape 93"/>
              <p:cNvPicPr preferRelativeResize="0"/>
              <p:nvPr/>
            </p:nvPicPr>
            <p:blipFill rotWithShape="1">
              <a:blip r:embed="rId11">
                <a:alphaModFix/>
              </a:blip>
              <a:srcRect/>
              <a:stretch/>
            </p:blipFill>
            <p:spPr>
              <a:xfrm>
                <a:off x="-4470426" y="11016657"/>
                <a:ext cx="1098741" cy="847760"/>
              </a:xfrm>
              <a:prstGeom prst="rect">
                <a:avLst/>
              </a:prstGeom>
              <a:noFill/>
              <a:ln>
                <a:noFill/>
              </a:ln>
            </p:spPr>
          </p:pic>
          <p:sp>
            <p:nvSpPr>
              <p:cNvPr id="94" name="Shape 94"/>
              <p:cNvSpPr txBox="1"/>
              <p:nvPr/>
            </p:nvSpPr>
            <p:spPr>
              <a:xfrm>
                <a:off x="-4440600" y="11665645"/>
                <a:ext cx="1035685" cy="325232"/>
              </a:xfrm>
              <a:prstGeom prst="rect">
                <a:avLst/>
              </a:prstGeom>
              <a:noFill/>
              <a:ln>
                <a:noFill/>
              </a:ln>
            </p:spPr>
            <p:txBody>
              <a:bodyPr lIns="457200" tIns="457200" rIns="457200" bIns="0" anchor="t" anchorCtr="0">
                <a:noAutofit/>
              </a:bodyPr>
              <a:lstStyle/>
              <a:p>
                <a:pPr marL="0" marR="0" lvl="0" indent="0" algn="ctr" rtl="0">
                  <a:spcBef>
                    <a:spcPts val="0"/>
                  </a:spcBef>
                  <a:buSzPct val="25000"/>
                  <a:buNone/>
                </a:pPr>
                <a:r>
                  <a:rPr lang="en-US" sz="1600">
                    <a:solidFill>
                      <a:schemeClr val="lt1"/>
                    </a:solidFill>
                    <a:latin typeface="Calibri"/>
                    <a:ea typeface="Calibri"/>
                    <a:cs typeface="Calibri"/>
                    <a:sym typeface="Calibri"/>
                  </a:rPr>
                  <a:t>Corner handles</a:t>
                </a:r>
              </a:p>
            </p:txBody>
          </p:sp>
        </p:grpSp>
        <p:grpSp>
          <p:nvGrpSpPr>
            <p:cNvPr id="95" name="Shape 95"/>
            <p:cNvGrpSpPr/>
            <p:nvPr/>
          </p:nvGrpSpPr>
          <p:grpSpPr>
            <a:xfrm>
              <a:off x="-10398793" y="27751409"/>
              <a:ext cx="9323011" cy="2453250"/>
              <a:chOff x="-4754996" y="12734136"/>
              <a:chExt cx="4296558" cy="1127127"/>
            </a:xfrm>
          </p:grpSpPr>
          <p:pic>
            <p:nvPicPr>
              <p:cNvPr id="96" name="Shape 96"/>
              <p:cNvPicPr preferRelativeResize="0"/>
              <p:nvPr/>
            </p:nvPicPr>
            <p:blipFill rotWithShape="1">
              <a:blip r:embed="rId12">
                <a:alphaModFix/>
              </a:blip>
              <a:srcRect/>
              <a:stretch/>
            </p:blipFill>
            <p:spPr>
              <a:xfrm>
                <a:off x="-4533346" y="12734142"/>
                <a:ext cx="1828800" cy="1117599"/>
              </a:xfrm>
              <a:prstGeom prst="rect">
                <a:avLst/>
              </a:prstGeom>
              <a:noFill/>
              <a:ln>
                <a:noFill/>
              </a:ln>
            </p:spPr>
          </p:pic>
          <p:pic>
            <p:nvPicPr>
              <p:cNvPr id="97" name="Shape 97"/>
              <p:cNvPicPr preferRelativeResize="0"/>
              <p:nvPr/>
            </p:nvPicPr>
            <p:blipFill rotWithShape="1">
              <a:blip r:embed="rId13">
                <a:alphaModFix/>
              </a:blip>
              <a:srcRect/>
              <a:stretch/>
            </p:blipFill>
            <p:spPr>
              <a:xfrm>
                <a:off x="-2456641" y="12737835"/>
                <a:ext cx="1828800" cy="1117599"/>
              </a:xfrm>
              <a:prstGeom prst="rect">
                <a:avLst/>
              </a:prstGeom>
              <a:noFill/>
              <a:ln>
                <a:noFill/>
              </a:ln>
            </p:spPr>
          </p:pic>
          <p:sp>
            <p:nvSpPr>
              <p:cNvPr id="98" name="Shape 98"/>
              <p:cNvSpPr txBox="1"/>
              <p:nvPr/>
            </p:nvSpPr>
            <p:spPr>
              <a:xfrm rot="-5400000">
                <a:off x="-5235785" y="13214924"/>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92D050"/>
                    </a:solidFill>
                    <a:latin typeface="Calibri"/>
                    <a:ea typeface="Calibri"/>
                    <a:cs typeface="Calibri"/>
                    <a:sym typeface="Calibri"/>
                  </a:rPr>
                  <a:t>Good </a:t>
                </a:r>
                <a:r>
                  <a:rPr lang="en-US" sz="1600">
                    <a:solidFill>
                      <a:schemeClr val="lt1"/>
                    </a:solidFill>
                    <a:latin typeface="Calibri"/>
                    <a:ea typeface="Calibri"/>
                    <a:cs typeface="Calibri"/>
                    <a:sym typeface="Calibri"/>
                  </a:rPr>
                  <a:t>printing quality</a:t>
                </a:r>
              </a:p>
            </p:txBody>
          </p:sp>
          <p:sp>
            <p:nvSpPr>
              <p:cNvPr id="99" name="Shape 99"/>
              <p:cNvSpPr txBox="1"/>
              <p:nvPr/>
            </p:nvSpPr>
            <p:spPr>
              <a:xfrm rot="-5400000">
                <a:off x="-1095250" y="13224451"/>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FF0000"/>
                    </a:solidFill>
                    <a:latin typeface="Calibri"/>
                    <a:ea typeface="Calibri"/>
                    <a:cs typeface="Calibri"/>
                    <a:sym typeface="Calibri"/>
                  </a:rPr>
                  <a:t>Bad </a:t>
                </a:r>
                <a:r>
                  <a:rPr lang="en-US" sz="1600">
                    <a:solidFill>
                      <a:schemeClr val="lt1"/>
                    </a:solidFill>
                    <a:latin typeface="Calibri"/>
                    <a:ea typeface="Calibri"/>
                    <a:cs typeface="Calibri"/>
                    <a:sym typeface="Calibri"/>
                  </a:rPr>
                  <a:t>printing quality</a:t>
                </a:r>
              </a:p>
            </p:txBody>
          </p:sp>
        </p:grpSp>
      </p:grpSp>
      <p:sp>
        <p:nvSpPr>
          <p:cNvPr id="100" name="Shape 100"/>
          <p:cNvSpPr txBox="1"/>
          <p:nvPr/>
        </p:nvSpPr>
        <p:spPr>
          <a:xfrm>
            <a:off x="1567304" y="32315728"/>
            <a:ext cx="2514599" cy="336819"/>
          </a:xfrm>
          <a:prstGeom prst="rect">
            <a:avLst/>
          </a:prstGeom>
          <a:noFill/>
          <a:ln>
            <a:noFill/>
          </a:ln>
        </p:spPr>
        <p:txBody>
          <a:bodyPr lIns="91250" tIns="45600" rIns="91250" bIns="45600" anchor="t" anchorCtr="0">
            <a:noAutofit/>
          </a:bodyPr>
          <a:lstStyle/>
          <a:p>
            <a:pPr marL="0" marR="0" lvl="0" indent="0" algn="l" rtl="0">
              <a:lnSpc>
                <a:spcPct val="65000"/>
              </a:lnSpc>
              <a:spcBef>
                <a:spcPts val="0"/>
              </a:spcBef>
              <a:spcAft>
                <a:spcPts val="0"/>
              </a:spcAft>
              <a:buSzPct val="25000"/>
              <a:buNone/>
            </a:pPr>
            <a:r>
              <a:rPr lang="en-US" sz="500" b="1">
                <a:solidFill>
                  <a:srgbClr val="BFBFBF"/>
                </a:solidFill>
                <a:latin typeface="Arial"/>
                <a:ea typeface="Arial"/>
                <a:cs typeface="Arial"/>
                <a:sym typeface="Arial"/>
              </a:rPr>
              <a:t>RESEARCH POSTER PRESENTATION DESIGN © 2015</a:t>
            </a:r>
          </a:p>
          <a:p>
            <a:pPr marL="0" marR="0" lvl="0" indent="0" algn="l" rtl="0">
              <a:lnSpc>
                <a:spcPct val="65000"/>
              </a:lnSpc>
              <a:spcBef>
                <a:spcPts val="550"/>
              </a:spcBef>
              <a:buSzPct val="25000"/>
              <a:buNone/>
            </a:pPr>
            <a:r>
              <a:rPr lang="en-US" sz="1100" b="1">
                <a:solidFill>
                  <a:srgbClr val="BFBFBF"/>
                </a:solidFill>
                <a:latin typeface="Arial"/>
                <a:ea typeface="Arial"/>
                <a:cs typeface="Arial"/>
                <a:sym typeface="Arial"/>
              </a:rPr>
              <a:t>www.PosterPresentations.com</a:t>
            </a: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2C3F71"/>
            </a:gs>
            <a:gs pos="34000">
              <a:srgbClr val="B3BBC9"/>
            </a:gs>
            <a:gs pos="100000">
              <a:srgbClr val="E1E7F4"/>
            </a:gs>
          </a:gsLst>
          <a:lin ang="16200000" scaled="0"/>
        </a:gradFill>
        <a:effectLst/>
      </p:bgPr>
    </p:bg>
    <p:spTree>
      <p:nvGrpSpPr>
        <p:cNvPr id="1" name="Shape 119"/>
        <p:cNvGrpSpPr/>
        <p:nvPr/>
      </p:nvGrpSpPr>
      <p:grpSpPr>
        <a:xfrm>
          <a:off x="0" y="0"/>
          <a:ext cx="0" cy="0"/>
          <a:chOff x="0" y="0"/>
          <a:chExt cx="0" cy="0"/>
        </a:xfrm>
      </p:grpSpPr>
      <p:sp>
        <p:nvSpPr>
          <p:cNvPr id="120" name="Shape 120"/>
          <p:cNvSpPr/>
          <p:nvPr/>
        </p:nvSpPr>
        <p:spPr>
          <a:xfrm>
            <a:off x="0" y="0"/>
            <a:ext cx="43891199" cy="4800600"/>
          </a:xfrm>
          <a:prstGeom prst="rect">
            <a:avLst/>
          </a:prstGeom>
          <a:solidFill>
            <a:srgbClr val="425EA9"/>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121" name="Shape 121"/>
          <p:cNvSpPr/>
          <p:nvPr/>
        </p:nvSpPr>
        <p:spPr>
          <a:xfrm>
            <a:off x="0" y="4805362"/>
            <a:ext cx="43891199" cy="152399"/>
          </a:xfrm>
          <a:prstGeom prst="rect">
            <a:avLst/>
          </a:prstGeom>
          <a:solidFill>
            <a:srgbClr val="2C3F71"/>
          </a:solidFill>
          <a:ln>
            <a:noFill/>
          </a:ln>
        </p:spPr>
        <p:txBody>
          <a:bodyPr lIns="91425" tIns="45700" rIns="91425" bIns="45700" anchor="ctr" anchorCtr="0">
            <a:noAutofit/>
          </a:bodyPr>
          <a:lstStyle/>
          <a:p>
            <a:pPr marL="0" marR="0" lvl="0" indent="0" algn="l" rtl="0">
              <a:spcBef>
                <a:spcPts val="0"/>
              </a:spcBef>
              <a:buNone/>
            </a:pPr>
            <a:endParaRPr sz="8600">
              <a:solidFill>
                <a:schemeClr val="dk1"/>
              </a:solidFill>
              <a:latin typeface="Calibri"/>
              <a:ea typeface="Calibri"/>
              <a:cs typeface="Calibri"/>
              <a:sym typeface="Calibri"/>
            </a:endParaRPr>
          </a:p>
        </p:txBody>
      </p:sp>
      <p:sp>
        <p:nvSpPr>
          <p:cNvPr id="122" name="Shape 122"/>
          <p:cNvSpPr/>
          <p:nvPr/>
        </p:nvSpPr>
        <p:spPr>
          <a:xfrm>
            <a:off x="922337" y="5257800"/>
            <a:ext cx="10050461"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123" name="Shape 123"/>
          <p:cNvSpPr/>
          <p:nvPr/>
        </p:nvSpPr>
        <p:spPr>
          <a:xfrm>
            <a:off x="32918400" y="5257800"/>
            <a:ext cx="10050461" cy="26736674"/>
          </a:xfrm>
          <a:prstGeom prst="roundRect">
            <a:avLst>
              <a:gd name="adj" fmla="val 5862"/>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sp>
        <p:nvSpPr>
          <p:cNvPr id="124" name="Shape 124"/>
          <p:cNvSpPr/>
          <p:nvPr/>
        </p:nvSpPr>
        <p:spPr>
          <a:xfrm>
            <a:off x="11583193" y="5267325"/>
            <a:ext cx="20724812" cy="26736674"/>
          </a:xfrm>
          <a:prstGeom prst="roundRect">
            <a:avLst>
              <a:gd name="adj" fmla="val 2853"/>
            </a:avLst>
          </a:prstGeom>
          <a:gradFill>
            <a:gsLst>
              <a:gs pos="0">
                <a:srgbClr val="CDD2DE"/>
              </a:gs>
              <a:gs pos="100000">
                <a:srgbClr val="F3F5FA"/>
              </a:gs>
            </a:gsLst>
            <a:lin ang="16200000" scaled="0"/>
          </a:gradFill>
          <a:ln w="25400" cap="flat" cmpd="sng">
            <a:solidFill>
              <a:srgbClr val="2C3F71">
                <a:alpha val="57647"/>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grpSp>
        <p:nvGrpSpPr>
          <p:cNvPr id="125" name="Shape 125"/>
          <p:cNvGrpSpPr/>
          <p:nvPr/>
        </p:nvGrpSpPr>
        <p:grpSpPr>
          <a:xfrm>
            <a:off x="44157837" y="-55065"/>
            <a:ext cx="11062138" cy="32973464"/>
            <a:chOff x="44157837" y="-55065"/>
            <a:chExt cx="11062138" cy="32973464"/>
          </a:xfrm>
        </p:grpSpPr>
        <p:sp>
          <p:nvSpPr>
            <p:cNvPr id="126" name="Shape 126"/>
            <p:cNvSpPr/>
            <p:nvPr/>
          </p:nvSpPr>
          <p:spPr>
            <a:xfrm>
              <a:off x="44157837" y="-55065"/>
              <a:ext cx="11062138" cy="32973464"/>
            </a:xfrm>
            <a:prstGeom prst="rect">
              <a:avLst/>
            </a:prstGeom>
            <a:solidFill>
              <a:srgbClr val="0C0C0C"/>
            </a:solidFill>
            <a:ln>
              <a:noFill/>
            </a:ln>
          </p:spPr>
          <p:txBody>
            <a:bodyPr lIns="457200" tIns="457200" rIns="457200" bIns="0" anchor="t" anchorCtr="0">
              <a:noAutofit/>
            </a:bodyPr>
            <a:lstStyle/>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 (cont.)</a:t>
              </a:r>
            </a:p>
            <a:p>
              <a:pPr marL="0" marR="0" lvl="0" indent="0" algn="ctr" rtl="0">
                <a:spcBef>
                  <a:spcPts val="0"/>
                </a:spcBef>
                <a:buNone/>
              </a:pPr>
              <a:endParaRPr sz="3600" b="1">
                <a:solidFill>
                  <a:schemeClr val="lt1"/>
                </a:solidFill>
                <a:latin typeface="Trebuchet MS"/>
                <a:ea typeface="Trebuchet MS"/>
                <a:cs typeface="Trebuchet MS"/>
                <a:sym typeface="Trebuchet MS"/>
              </a:endParaRPr>
            </a:p>
            <a:p>
              <a:pPr marL="0" marR="0" lvl="0" indent="0" algn="ctr" rtl="0">
                <a:spcBef>
                  <a:spcPts val="0"/>
                </a:spcBef>
                <a:spcAft>
                  <a:spcPts val="0"/>
                </a:spcAft>
                <a:buSzPct val="25000"/>
                <a:buNone/>
              </a:pPr>
              <a:r>
                <a:rPr lang="en-US" sz="3200" b="1">
                  <a:solidFill>
                    <a:srgbClr val="FFC000"/>
                  </a:solidFill>
                  <a:latin typeface="Trebuchet MS"/>
                  <a:ea typeface="Trebuchet MS"/>
                  <a:cs typeface="Trebuchet MS"/>
                  <a:sym typeface="Trebuchet MS"/>
                </a:rPr>
                <a:t>How to change the template color theme</a:t>
              </a:r>
            </a:p>
            <a:p>
              <a:pPr marL="0" marR="0" lvl="2"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easily change the color theme of your poster by going to the DESIGN menu, click on COLORS, and choose the color theme of your choice. You can also create your own color theme.</a:t>
              </a:r>
            </a:p>
            <a:p>
              <a:pPr marL="0" marR="0" lvl="2"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Text</a:t>
              </a:r>
            </a:p>
            <a:p>
              <a:pPr marL="3265488" marR="0" lvl="2" indent="-1587"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The template comes with a number of pre-formatted placeholders for headers and text blocks. You can add more blocks by copying and pasting the existing ones or by adding a text box from the HOME menu. </a:t>
              </a:r>
            </a:p>
            <a:p>
              <a:pPr marL="1518341" marR="0" lvl="2" indent="-7041" algn="l" rtl="0">
                <a:spcBef>
                  <a:spcPts val="0"/>
                </a:spcBef>
                <a:spcAft>
                  <a:spcPts val="0"/>
                </a:spcAft>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BFBFBF"/>
                </a:buClr>
                <a:buSzPct val="25000"/>
                <a:buFont typeface="Trebuchet MS"/>
                <a:buNone/>
              </a:pPr>
              <a:r>
                <a:rPr lang="en-US" sz="2400" b="0">
                  <a:solidFill>
                    <a:srgbClr val="BFBFBF"/>
                  </a:solidFill>
                  <a:latin typeface="Trebuchet MS"/>
                  <a:ea typeface="Trebuchet MS"/>
                  <a:cs typeface="Trebuchet MS"/>
                  <a:sym typeface="Trebuchet MS"/>
                </a:rPr>
                <a:t> </a:t>
              </a:r>
              <a:r>
                <a:rPr lang="en-US" sz="3200" b="1" i="0" u="none" strike="noStrike" cap="none">
                  <a:solidFill>
                    <a:srgbClr val="FFC000"/>
                  </a:solidFill>
                  <a:latin typeface="Trebuchet MS"/>
                  <a:ea typeface="Trebuchet MS"/>
                  <a:cs typeface="Trebuchet MS"/>
                  <a:sym typeface="Trebuchet MS"/>
                </a:rPr>
                <a:t>Text size</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Adjust the size of your text based on how much content you have to present. The default template text offers a good starting point. Follow the conference requirements.</a:t>
              </a:r>
            </a:p>
            <a:p>
              <a:pPr marL="1518341" marR="0" lvl="2" indent="-7041" algn="l" rtl="0">
                <a:spcBef>
                  <a:spcPts val="0"/>
                </a:spcBef>
                <a:buNone/>
              </a:pPr>
              <a:endParaRPr sz="2400" b="0" i="0" u="none" strike="noStrike" cap="none">
                <a:solidFill>
                  <a:srgbClr val="BFBFBF"/>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How to add Tables</a:t>
              </a:r>
            </a:p>
            <a:p>
              <a:pPr marL="1730375" marR="0" lvl="1" indent="-3175" algn="l" rtl="0">
                <a:spcBef>
                  <a:spcPts val="0"/>
                </a:spcBef>
                <a:buSzPct val="25000"/>
                <a:buNone/>
              </a:pPr>
              <a:r>
                <a:rPr lang="en-US" sz="2400" b="0" i="0" u="none" strike="noStrike" cap="none">
                  <a:solidFill>
                    <a:srgbClr val="BFBFBF"/>
                  </a:solidFill>
                  <a:latin typeface="Trebuchet MS"/>
                  <a:ea typeface="Trebuchet MS"/>
                  <a:cs typeface="Trebuchet MS"/>
                  <a:sym typeface="Trebuchet MS"/>
                </a:rPr>
                <a:t>To add a table from scratch go to the INSERT menu and </a:t>
              </a:r>
              <a:br>
                <a:rPr lang="en-US" sz="2400" b="0" i="0" u="none" strike="noStrike" cap="none">
                  <a:solidFill>
                    <a:srgbClr val="BFBFBF"/>
                  </a:solidFill>
                  <a:latin typeface="Trebuchet MS"/>
                  <a:ea typeface="Trebuchet MS"/>
                  <a:cs typeface="Trebuchet MS"/>
                  <a:sym typeface="Trebuchet MS"/>
                </a:rPr>
              </a:br>
              <a:r>
                <a:rPr lang="en-US" sz="2400" b="0" i="0" u="none" strike="noStrike" cap="none">
                  <a:solidFill>
                    <a:srgbClr val="BFBFBF"/>
                  </a:solidFill>
                  <a:latin typeface="Trebuchet MS"/>
                  <a:ea typeface="Trebuchet MS"/>
                  <a:cs typeface="Trebuchet MS"/>
                  <a:sym typeface="Trebuchet MS"/>
                </a:rPr>
                <a:t>click on TABLE. A drop-down box will help you select rows and columns. </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Graphs / Charts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You can simply copy and paste charts and graphs from Excel or Word. Some reformatting may be required depending on how the original document has been created.</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change the column configuration</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RIGHT-CLICK on the poster background and select LAYOUT to see the column options available for this template. The poster columns can also be customized on the Master. VIEW &gt; MASTER.</a:t>
              </a:r>
            </a:p>
            <a:p>
              <a:pPr marL="0" marR="0" lvl="0" indent="0" algn="ctr" rtl="0">
                <a:lnSpc>
                  <a:spcPct val="100000"/>
                </a:lnSpc>
                <a:spcBef>
                  <a:spcPts val="0"/>
                </a:spcBef>
                <a:spcAft>
                  <a:spcPts val="0"/>
                </a:spcAft>
                <a:buClr>
                  <a:schemeClr val="lt1"/>
                </a:buClr>
                <a:buFont typeface="Calibri"/>
                <a:buNone/>
              </a:pPr>
              <a:endParaRPr sz="3200" b="1" i="0" u="none" strike="noStrike" cap="none">
                <a:solidFill>
                  <a:srgbClr val="FFC000"/>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How to remove the info bars</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rtl="0">
                <a:lnSpc>
                  <a:spcPct val="100000"/>
                </a:lnSpc>
                <a:spcBef>
                  <a:spcPts val="0"/>
                </a:spcBef>
                <a:spcAft>
                  <a:spcPts val="0"/>
                </a:spcAft>
                <a:buClr>
                  <a:schemeClr val="lt1"/>
                </a:buClr>
                <a:buFont typeface="Calibri"/>
                <a:buNone/>
              </a:pPr>
              <a:endParaRPr sz="2400" b="0" i="0" u="none" strike="noStrike" cap="none">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Save your work</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Save your template as a PowerPoint document. For printing, save as PowerPoint or “Print-quality” PDF.</a:t>
              </a:r>
            </a:p>
            <a:p>
              <a:pPr marL="0" marR="0" lvl="0" indent="0" algn="l" rtl="0">
                <a:lnSpc>
                  <a:spcPct val="100000"/>
                </a:lnSpc>
                <a:spcBef>
                  <a:spcPts val="0"/>
                </a:spcBef>
                <a:spcAft>
                  <a:spcPts val="0"/>
                </a:spcAft>
                <a:buClr>
                  <a:schemeClr val="lt1"/>
                </a:buClr>
                <a:buFont typeface="Calibri"/>
                <a:buNone/>
              </a:pPr>
              <a:endParaRPr sz="2400" b="0">
                <a:solidFill>
                  <a:srgbClr val="BFBFBF"/>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FFC000"/>
                </a:buClr>
                <a:buSzPct val="25000"/>
                <a:buFont typeface="Trebuchet MS"/>
                <a:buNone/>
              </a:pPr>
              <a:r>
                <a:rPr lang="en-US" sz="3200" b="1" i="0" u="none" strike="noStrike" cap="none">
                  <a:solidFill>
                    <a:srgbClr val="FFC000"/>
                  </a:solidFill>
                  <a:latin typeface="Trebuchet MS"/>
                  <a:ea typeface="Trebuchet MS"/>
                  <a:cs typeface="Trebuchet MS"/>
                  <a:sym typeface="Trebuchet MS"/>
                </a:rPr>
                <a:t>Print your poster</a:t>
              </a:r>
            </a:p>
            <a:p>
              <a:pPr marL="0" marR="0" lvl="0" indent="0" algn="l" rtl="0">
                <a:lnSpc>
                  <a:spcPct val="100000"/>
                </a:lnSpc>
                <a:spcBef>
                  <a:spcPts val="0"/>
                </a:spcBef>
                <a:spcAft>
                  <a:spcPts val="0"/>
                </a:spcAft>
                <a:buClr>
                  <a:srgbClr val="BFBFBF"/>
                </a:buClr>
                <a:buSzPct val="25000"/>
                <a:buFont typeface="Trebuchet MS"/>
                <a:buNone/>
              </a:pPr>
              <a:r>
                <a:rPr lang="en-US" sz="2400" b="0" i="0" u="none" strike="noStrike" cap="none">
                  <a:solidFill>
                    <a:srgbClr val="BFBFBF"/>
                  </a:solidFill>
                  <a:latin typeface="Trebuchet MS"/>
                  <a:ea typeface="Trebuchet MS"/>
                  <a:cs typeface="Trebuchet MS"/>
                  <a:sym typeface="Trebuchet MS"/>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rtl="0">
                <a:lnSpc>
                  <a:spcPct val="100000"/>
                </a:lnSpc>
                <a:spcBef>
                  <a:spcPts val="0"/>
                </a:spcBef>
                <a:spcAft>
                  <a:spcPts val="0"/>
                </a:spcAft>
                <a:buClr>
                  <a:schemeClr val="lt1"/>
                </a:buClr>
                <a:buFont typeface="Calibri"/>
                <a:buNone/>
              </a:pPr>
              <a:endParaRPr sz="2800" b="0" i="0" u="none" strike="noStrike" cap="none">
                <a:solidFill>
                  <a:srgbClr val="BFBFBF"/>
                </a:solidFill>
                <a:latin typeface="Trebuchet MS"/>
                <a:ea typeface="Trebuchet MS"/>
                <a:cs typeface="Trebuchet MS"/>
                <a:sym typeface="Trebuchet MS"/>
              </a:endParaRPr>
            </a:p>
          </p:txBody>
        </p:sp>
        <p:pic>
          <p:nvPicPr>
            <p:cNvPr id="127" name="Shape 127"/>
            <p:cNvPicPr preferRelativeResize="0"/>
            <p:nvPr/>
          </p:nvPicPr>
          <p:blipFill rotWithShape="1">
            <a:blip r:embed="rId4">
              <a:alphaModFix/>
            </a:blip>
            <a:srcRect/>
            <a:stretch/>
          </p:blipFill>
          <p:spPr>
            <a:xfrm>
              <a:off x="46915678" y="3349444"/>
              <a:ext cx="5586150" cy="2063772"/>
            </a:xfrm>
            <a:prstGeom prst="rect">
              <a:avLst/>
            </a:prstGeom>
            <a:noFill/>
            <a:ln>
              <a:noFill/>
            </a:ln>
          </p:spPr>
        </p:pic>
        <p:pic>
          <p:nvPicPr>
            <p:cNvPr id="128" name="Shape 128"/>
            <p:cNvPicPr preferRelativeResize="0"/>
            <p:nvPr/>
          </p:nvPicPr>
          <p:blipFill rotWithShape="1">
            <a:blip r:embed="rId5">
              <a:alphaModFix/>
            </a:blip>
            <a:srcRect/>
            <a:stretch/>
          </p:blipFill>
          <p:spPr>
            <a:xfrm>
              <a:off x="44621818" y="7740039"/>
              <a:ext cx="2969583" cy="1370576"/>
            </a:xfrm>
            <a:prstGeom prst="rect">
              <a:avLst/>
            </a:prstGeom>
            <a:noFill/>
            <a:ln>
              <a:noFill/>
            </a:ln>
          </p:spPr>
        </p:pic>
        <p:pic>
          <p:nvPicPr>
            <p:cNvPr id="129" name="Shape 129"/>
            <p:cNvPicPr preferRelativeResize="0"/>
            <p:nvPr/>
          </p:nvPicPr>
          <p:blipFill rotWithShape="1">
            <a:blip r:embed="rId6">
              <a:alphaModFix/>
            </a:blip>
            <a:srcRect/>
            <a:stretch/>
          </p:blipFill>
          <p:spPr>
            <a:xfrm>
              <a:off x="44629618" y="12347263"/>
              <a:ext cx="1482266" cy="992161"/>
            </a:xfrm>
            <a:prstGeom prst="rect">
              <a:avLst/>
            </a:prstGeom>
            <a:noFill/>
            <a:ln>
              <a:noFill/>
            </a:ln>
          </p:spPr>
        </p:pic>
        <p:grpSp>
          <p:nvGrpSpPr>
            <p:cNvPr id="130" name="Shape 130"/>
            <p:cNvGrpSpPr/>
            <p:nvPr/>
          </p:nvGrpSpPr>
          <p:grpSpPr>
            <a:xfrm>
              <a:off x="44487209" y="29414562"/>
              <a:ext cx="10354212" cy="1265612"/>
              <a:chOff x="44200453" y="28362387"/>
              <a:chExt cx="9771398" cy="1090622"/>
            </a:xfrm>
          </p:grpSpPr>
          <p:sp>
            <p:nvSpPr>
              <p:cNvPr id="131" name="Shape 131"/>
              <p:cNvSpPr/>
              <p:nvPr/>
            </p:nvSpPr>
            <p:spPr>
              <a:xfrm>
                <a:off x="44200453" y="28362387"/>
                <a:ext cx="9771398" cy="1090622"/>
              </a:xfrm>
              <a:prstGeom prst="roundRect">
                <a:avLst>
                  <a:gd name="adj" fmla="val 16667"/>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8600">
                  <a:solidFill>
                    <a:schemeClr val="lt1"/>
                  </a:solidFill>
                  <a:latin typeface="Calibri"/>
                  <a:ea typeface="Calibri"/>
                  <a:cs typeface="Calibri"/>
                  <a:sym typeface="Calibri"/>
                </a:endParaRPr>
              </a:p>
            </p:txBody>
          </p:sp>
          <p:pic>
            <p:nvPicPr>
              <p:cNvPr id="132" name="Shape 132" descr="http://t2.gstatic.com/images?q=tbn:ANd9GcR4APHC6TT9w54M2zn_pvCiBxUNcspYPoVxirLRphBoJabfSvu7zw">
                <a:hlinkClick r:id="rId7"/>
              </p:cNvPr>
              <p:cNvPicPr preferRelativeResize="0"/>
              <p:nvPr/>
            </p:nvPicPr>
            <p:blipFill rotWithShape="1">
              <a:blip r:embed="rId8">
                <a:alphaModFix/>
              </a:blip>
              <a:srcRect/>
              <a:stretch/>
            </p:blipFill>
            <p:spPr>
              <a:xfrm>
                <a:off x="44326393" y="28460718"/>
                <a:ext cx="914400" cy="914399"/>
              </a:xfrm>
              <a:prstGeom prst="rect">
                <a:avLst/>
              </a:prstGeom>
              <a:noFill/>
              <a:ln>
                <a:noFill/>
              </a:ln>
            </p:spPr>
          </p:pic>
          <p:sp>
            <p:nvSpPr>
              <p:cNvPr id="133" name="Shape 133"/>
              <p:cNvSpPr txBox="1"/>
              <p:nvPr/>
            </p:nvSpPr>
            <p:spPr>
              <a:xfrm>
                <a:off x="45300662" y="28552306"/>
                <a:ext cx="8671189" cy="7160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a:solidFill>
                      <a:schemeClr val="dk2"/>
                    </a:solidFill>
                    <a:latin typeface="Trebuchet MS"/>
                    <a:ea typeface="Trebuchet MS"/>
                    <a:cs typeface="Trebuchet MS"/>
                    <a:sym typeface="Trebuchet MS"/>
                  </a:rPr>
                  <a:t>Student discounts are available on our Facebook page.</a:t>
                </a:r>
                <a:br>
                  <a:rPr lang="en-US" sz="2400">
                    <a:solidFill>
                      <a:schemeClr val="dk2"/>
                    </a:solidFill>
                    <a:latin typeface="Trebuchet MS"/>
                    <a:ea typeface="Trebuchet MS"/>
                    <a:cs typeface="Trebuchet MS"/>
                    <a:sym typeface="Trebuchet MS"/>
                  </a:rPr>
                </a:br>
                <a:r>
                  <a:rPr lang="en-US" sz="2400">
                    <a:solidFill>
                      <a:schemeClr val="dk2"/>
                    </a:solidFill>
                    <a:latin typeface="Trebuchet MS"/>
                    <a:ea typeface="Trebuchet MS"/>
                    <a:cs typeface="Trebuchet MS"/>
                    <a:sym typeface="Trebuchet MS"/>
                  </a:rPr>
                  <a:t>Go to </a:t>
                </a:r>
                <a:r>
                  <a:rPr lang="en-US" sz="2400" u="sng">
                    <a:solidFill>
                      <a:schemeClr val="dk2"/>
                    </a:solidFill>
                    <a:latin typeface="Trebuchet MS"/>
                    <a:ea typeface="Trebuchet MS"/>
                    <a:cs typeface="Trebuchet MS"/>
                    <a:sym typeface="Trebuchet MS"/>
                  </a:rPr>
                  <a:t>PosterPresentations.com</a:t>
                </a:r>
                <a:r>
                  <a:rPr lang="en-US" sz="2400">
                    <a:solidFill>
                      <a:schemeClr val="dk2"/>
                    </a:solidFill>
                    <a:latin typeface="Trebuchet MS"/>
                    <a:ea typeface="Trebuchet MS"/>
                    <a:cs typeface="Trebuchet MS"/>
                    <a:sym typeface="Trebuchet MS"/>
                  </a:rPr>
                  <a:t> and click on the FB icon. </a:t>
                </a:r>
              </a:p>
            </p:txBody>
          </p:sp>
        </p:grpSp>
        <p:sp>
          <p:nvSpPr>
            <p:cNvPr id="134" name="Shape 134"/>
            <p:cNvSpPr txBox="1"/>
            <p:nvPr/>
          </p:nvSpPr>
          <p:spPr>
            <a:xfrm>
              <a:off x="44262809" y="31169781"/>
              <a:ext cx="6870215" cy="1399637"/>
            </a:xfrm>
            <a:prstGeom prst="rect">
              <a:avLst/>
            </a:prstGeom>
            <a:noFill/>
            <a:ln>
              <a:noFill/>
            </a:ln>
          </p:spPr>
          <p:txBody>
            <a:bodyPr lIns="65300" tIns="32650" rIns="65300" bIns="32650" anchor="t" anchorCtr="0">
              <a:noAutofit/>
            </a:bodyPr>
            <a:lstStyle/>
            <a:p>
              <a:pPr marL="0" marR="0" lvl="0" indent="0" algn="l" rtl="0">
                <a:lnSpc>
                  <a:spcPct val="92857"/>
                </a:lnSpc>
                <a:spcBef>
                  <a:spcPts val="0"/>
                </a:spcBef>
                <a:buSzPct val="25000"/>
                <a:buNone/>
              </a:pPr>
              <a:r>
                <a:rPr lang="en-US" sz="2800">
                  <a:solidFill>
                    <a:schemeClr val="lt1"/>
                  </a:solidFill>
                  <a:latin typeface="Calibri"/>
                  <a:ea typeface="Calibri"/>
                  <a:cs typeface="Calibri"/>
                  <a:sym typeface="Calibri"/>
                </a:rPr>
                <a:t>© 2015 PosterPresentations.com</a:t>
              </a:r>
              <a:br>
                <a:rPr lang="en-US" sz="2800">
                  <a:solidFill>
                    <a:schemeClr val="lt1"/>
                  </a:solidFill>
                  <a:latin typeface="Calibri"/>
                  <a:ea typeface="Calibri"/>
                  <a:cs typeface="Calibri"/>
                  <a:sym typeface="Calibri"/>
                </a:rPr>
              </a:br>
              <a:r>
                <a:rPr lang="en-US" sz="2800">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2117 Fourth Street , Unit C        </a:t>
              </a:r>
            </a:p>
            <a:p>
              <a:pPr marL="0" marR="0" lvl="0" indent="0" algn="l" rtl="0">
                <a:lnSpc>
                  <a:spcPct val="108333"/>
                </a:lnSpc>
                <a:spcBef>
                  <a:spcPts val="0"/>
                </a:spcBef>
                <a:buSzPct val="25000"/>
                <a:buNone/>
              </a:pPr>
              <a:r>
                <a:rPr lang="en-US" sz="2400">
                  <a:solidFill>
                    <a:schemeClr val="lt1"/>
                  </a:solidFill>
                  <a:latin typeface="Calibri"/>
                  <a:ea typeface="Calibri"/>
                  <a:cs typeface="Calibri"/>
                  <a:sym typeface="Calibri"/>
                </a:rPr>
                <a:t>     Berkeley CA </a:t>
              </a:r>
              <a:r>
                <a:rPr lang="en-US" sz="2000">
                  <a:solidFill>
                    <a:schemeClr val="lt1"/>
                  </a:solidFill>
                  <a:latin typeface="Calibri"/>
                  <a:ea typeface="Calibri"/>
                  <a:cs typeface="Calibri"/>
                  <a:sym typeface="Calibri"/>
                </a:rPr>
                <a:t>94710</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    </a:t>
              </a:r>
              <a:r>
                <a:rPr lang="en-US" sz="2400" b="1">
                  <a:solidFill>
                    <a:srgbClr val="FFFF00"/>
                  </a:solidFill>
                  <a:latin typeface="Calibri"/>
                  <a:ea typeface="Calibri"/>
                  <a:cs typeface="Calibri"/>
                  <a:sym typeface="Calibri"/>
                </a:rPr>
                <a:t>posterpresenter@gmail.com</a:t>
              </a:r>
            </a:p>
          </p:txBody>
        </p:sp>
      </p:grpSp>
      <p:grpSp>
        <p:nvGrpSpPr>
          <p:cNvPr id="135" name="Shape 135"/>
          <p:cNvGrpSpPr/>
          <p:nvPr/>
        </p:nvGrpSpPr>
        <p:grpSpPr>
          <a:xfrm>
            <a:off x="-11225189" y="0"/>
            <a:ext cx="11018865" cy="32918400"/>
            <a:chOff x="-11225189" y="0"/>
            <a:chExt cx="11018865" cy="32918400"/>
          </a:xfrm>
        </p:grpSpPr>
        <p:sp>
          <p:nvSpPr>
            <p:cNvPr id="136" name="Shape 136"/>
            <p:cNvSpPr/>
            <p:nvPr/>
          </p:nvSpPr>
          <p:spPr>
            <a:xfrm>
              <a:off x="-11216135" y="0"/>
              <a:ext cx="11009812" cy="32918400"/>
            </a:xfrm>
            <a:prstGeom prst="rect">
              <a:avLst/>
            </a:prstGeom>
            <a:solidFill>
              <a:srgbClr val="0C0C0C"/>
            </a:solidFill>
            <a:ln>
              <a:noFill/>
            </a:ln>
          </p:spPr>
          <p:txBody>
            <a:bodyPr lIns="457200" tIns="457200" rIns="457200" bIns="0" anchor="t" anchorCtr="0">
              <a:noAutofit/>
            </a:bodyPr>
            <a:lstStyle/>
            <a:p>
              <a:pPr marL="0" marR="0" lvl="0" indent="0" algn="ctr" rtl="0">
                <a:lnSpc>
                  <a:spcPct val="100000"/>
                </a:lnSpc>
                <a:spcBef>
                  <a:spcPts val="0"/>
                </a:spcBef>
                <a:spcAft>
                  <a:spcPts val="0"/>
                </a:spcAft>
                <a:buClr>
                  <a:srgbClr val="FF0000"/>
                </a:buClr>
                <a:buSzPct val="25000"/>
                <a:buFont typeface="Trebuchet MS"/>
                <a:buNone/>
              </a:pPr>
              <a:r>
                <a:rPr lang="en-US" sz="3200" b="1">
                  <a:solidFill>
                    <a:srgbClr val="FF0000"/>
                  </a:solidFill>
                  <a:latin typeface="Trebuchet MS"/>
                  <a:ea typeface="Trebuchet MS"/>
                  <a:cs typeface="Trebuchet MS"/>
                  <a:sym typeface="Trebuchet MS"/>
                </a:rPr>
                <a:t>(—THIS SIDEBAR DOES NOT PRINT—)</a:t>
              </a: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DESIGN GUIDE</a:t>
              </a:r>
            </a:p>
            <a:p>
              <a:pPr marL="0" marR="0" lvl="0" indent="0" algn="ctr" rtl="0">
                <a:spcBef>
                  <a:spcPts val="0"/>
                </a:spcBef>
                <a:buNone/>
              </a:pPr>
              <a:endParaRPr sz="2800" b="1">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i="0">
                  <a:solidFill>
                    <a:schemeClr val="lt1"/>
                  </a:solidFill>
                  <a:latin typeface="Trebuchet MS"/>
                  <a:ea typeface="Trebuchet MS"/>
                  <a:cs typeface="Trebuchet MS"/>
                  <a:sym typeface="Trebuchet MS"/>
                </a:rPr>
                <a:t>This PowerPoint 2007 template produces a 36”x48” presentation poster. </a:t>
              </a:r>
              <a:r>
                <a:rPr lang="en-US" sz="2800">
                  <a:solidFill>
                    <a:schemeClr val="lt1"/>
                  </a:solidFill>
                  <a:latin typeface="Trebuchet MS"/>
                  <a:ea typeface="Trebuchet MS"/>
                  <a:cs typeface="Trebuchet MS"/>
                  <a:sym typeface="Trebuchet MS"/>
                </a:rPr>
                <a:t>You can use it to create your research poster and save valuable time placing titles, subtitles, text, and graphics. </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We provide a series of online tutorials that will guide you through the poster design process and answer your poster production questions. To view our template tutorials, go online to </a:t>
              </a:r>
              <a:r>
                <a:rPr lang="en-US" sz="2800" b="1">
                  <a:solidFill>
                    <a:srgbClr val="FFC000"/>
                  </a:solidFill>
                  <a:latin typeface="Trebuchet MS"/>
                  <a:ea typeface="Trebuchet MS"/>
                  <a:cs typeface="Trebuchet MS"/>
                  <a:sym typeface="Trebuchet MS"/>
                </a:rPr>
                <a:t>PosterPresentations.com</a:t>
              </a:r>
              <a:r>
                <a:rPr lang="en-US" sz="2800" b="1">
                  <a:solidFill>
                    <a:schemeClr val="lt1"/>
                  </a:solidFill>
                  <a:latin typeface="Trebuchet MS"/>
                  <a:ea typeface="Trebuchet MS"/>
                  <a:cs typeface="Trebuchet MS"/>
                  <a:sym typeface="Trebuchet MS"/>
                </a:rPr>
                <a:t> </a:t>
              </a:r>
              <a:r>
                <a:rPr lang="en-US" sz="2800">
                  <a:solidFill>
                    <a:schemeClr val="lt1"/>
                  </a:solidFill>
                  <a:latin typeface="Trebuchet MS"/>
                  <a:ea typeface="Trebuchet MS"/>
                  <a:cs typeface="Trebuchet MS"/>
                  <a:sym typeface="Trebuchet MS"/>
                </a:rPr>
                <a:t>and click on HELP DESK.</a:t>
              </a:r>
            </a:p>
            <a:p>
              <a:pPr marL="0" marR="0" lvl="0" indent="0" algn="l" rtl="0">
                <a:spcBef>
                  <a:spcPts val="0"/>
                </a:spcBef>
                <a:buNone/>
              </a:pPr>
              <a:endParaRPr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a:solidFill>
                    <a:schemeClr val="lt1"/>
                  </a:solidFill>
                  <a:latin typeface="Trebuchet MS"/>
                  <a:ea typeface="Trebuchet MS"/>
                  <a:cs typeface="Trebuchet MS"/>
                  <a:sym typeface="Trebuchet MS"/>
                </a:rPr>
                <a:t>When you are ready to print your poster, go online to </a:t>
              </a:r>
              <a:r>
                <a:rPr lang="en-US" sz="2800" b="0">
                  <a:solidFill>
                    <a:schemeClr val="lt1"/>
                  </a:solidFill>
                  <a:latin typeface="Trebuchet MS"/>
                  <a:ea typeface="Trebuchet MS"/>
                  <a:cs typeface="Trebuchet MS"/>
                  <a:sym typeface="Trebuchet MS"/>
                </a:rPr>
                <a:t>PosterPresentations.com</a:t>
              </a:r>
              <a:br>
                <a:rPr lang="en-US" sz="2800">
                  <a:solidFill>
                    <a:schemeClr val="lt1"/>
                  </a:solidFill>
                  <a:latin typeface="Trebuchet MS"/>
                  <a:ea typeface="Trebuchet MS"/>
                  <a:cs typeface="Trebuchet MS"/>
                  <a:sym typeface="Trebuchet MS"/>
                </a:rPr>
              </a:br>
              <a:endParaRPr lang="en-US" sz="2800">
                <a:solidFill>
                  <a:schemeClr val="lt1"/>
                </a:solidFill>
                <a:latin typeface="Trebuchet MS"/>
                <a:ea typeface="Trebuchet MS"/>
                <a:cs typeface="Trebuchet MS"/>
                <a:sym typeface="Trebuchet MS"/>
              </a:endParaRPr>
            </a:p>
            <a:p>
              <a:pPr marL="0" marR="0" lvl="0" indent="0" algn="l" rtl="0">
                <a:spcBef>
                  <a:spcPts val="0"/>
                </a:spcBef>
                <a:buSzPct val="25000"/>
                <a:buNone/>
              </a:pPr>
              <a:r>
                <a:rPr lang="en-US" sz="2800" b="0">
                  <a:solidFill>
                    <a:schemeClr val="lt1"/>
                  </a:solidFill>
                  <a:latin typeface="Trebuchet MS"/>
                  <a:ea typeface="Trebuchet MS"/>
                  <a:cs typeface="Trebuchet MS"/>
                  <a:sym typeface="Trebuchet MS"/>
                </a:rPr>
                <a:t>Need assistance? Call us at </a:t>
              </a:r>
              <a:r>
                <a:rPr lang="en-US" sz="2800" b="0">
                  <a:solidFill>
                    <a:srgbClr val="FFC000"/>
                  </a:solidFill>
                  <a:latin typeface="Trebuchet MS"/>
                  <a:ea typeface="Trebuchet MS"/>
                  <a:cs typeface="Trebuchet MS"/>
                  <a:sym typeface="Trebuchet MS"/>
                </a:rPr>
                <a:t>1.510.649.3001</a:t>
              </a:r>
            </a:p>
            <a:p>
              <a:pPr marL="0" marR="0" lvl="0" indent="0" algn="l" rtl="0">
                <a:spcBef>
                  <a:spcPts val="0"/>
                </a:spcBef>
                <a:buNone/>
              </a:pPr>
              <a:endParaRPr sz="3600" b="1">
                <a:solidFill>
                  <a:srgbClr val="FFFF00"/>
                </a:solidFill>
                <a:latin typeface="Trebuchet MS"/>
                <a:ea typeface="Trebuchet MS"/>
                <a:cs typeface="Trebuchet MS"/>
                <a:sym typeface="Trebuchet MS"/>
              </a:endParaRPr>
            </a:p>
            <a:p>
              <a:pPr marL="0" marR="0" lvl="0" indent="0" algn="ctr" rtl="0">
                <a:spcBef>
                  <a:spcPts val="0"/>
                </a:spcBef>
                <a:buNone/>
              </a:pPr>
              <a:endParaRPr sz="24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4000" b="1">
                  <a:solidFill>
                    <a:schemeClr val="lt1"/>
                  </a:solidFill>
                  <a:latin typeface="Trebuchet MS"/>
                  <a:ea typeface="Trebuchet MS"/>
                  <a:cs typeface="Trebuchet MS"/>
                  <a:sym typeface="Trebuchet MS"/>
                </a:rPr>
                <a:t>QUICK START</a:t>
              </a:r>
            </a:p>
            <a:p>
              <a:pPr marL="0" marR="0" lvl="0" indent="0" algn="ctr" rtl="0">
                <a:spcBef>
                  <a:spcPts val="0"/>
                </a:spcBef>
                <a:buNone/>
              </a:pPr>
              <a:endParaRPr sz="3200" b="1">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Zoom in and out</a:t>
              </a:r>
            </a:p>
            <a:p>
              <a:pPr marL="1892300" marR="0" lvl="0" indent="-1892300" algn="l" rtl="0">
                <a:spcBef>
                  <a:spcPts val="0"/>
                </a:spcBef>
                <a:buSzPct val="25000"/>
                <a:buNone/>
              </a:pPr>
              <a:r>
                <a:rPr lang="en-US" sz="2400" b="0">
                  <a:solidFill>
                    <a:schemeClr val="lt1"/>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As you work on your poster zoom in and out to the level that is more comfortable to you. </a:t>
              </a:r>
            </a:p>
            <a:p>
              <a:pPr marL="1892300" marR="0" lvl="0" indent="-1892300" algn="l" rtl="0">
                <a:spcBef>
                  <a:spcPts val="0"/>
                </a:spcBef>
                <a:buSzPct val="25000"/>
                <a:buNone/>
              </a:pPr>
              <a:r>
                <a:rPr lang="en-US" sz="2400" b="1">
                  <a:solidFill>
                    <a:srgbClr val="BFBFBF"/>
                  </a:solidFill>
                  <a:latin typeface="Trebuchet MS"/>
                  <a:ea typeface="Trebuchet MS"/>
                  <a:cs typeface="Trebuchet MS"/>
                  <a:sym typeface="Trebuchet MS"/>
                </a:rPr>
                <a:t>	</a:t>
              </a:r>
              <a:r>
                <a:rPr lang="en-US" sz="2400" b="0">
                  <a:solidFill>
                    <a:srgbClr val="BFBFBF"/>
                  </a:solidFill>
                  <a:latin typeface="Trebuchet MS"/>
                  <a:ea typeface="Trebuchet MS"/>
                  <a:cs typeface="Trebuchet MS"/>
                  <a:sym typeface="Trebuchet MS"/>
                </a:rPr>
                <a:t>Go to VIEW &gt; ZOOM.</a:t>
              </a:r>
            </a:p>
            <a:p>
              <a:pPr marL="0" marR="0" lvl="0" indent="0" algn="l" rtl="0">
                <a:spcBef>
                  <a:spcPts val="0"/>
                </a:spcBef>
                <a:buNone/>
              </a:pPr>
              <a:endParaRPr sz="28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Title, Authors, and Affiliations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The font size of your title should be bigger than your name(s) and institution name(s).</a:t>
              </a:r>
            </a:p>
            <a:p>
              <a:pPr marL="0" marR="0" lvl="0" indent="0" algn="l" rtl="0">
                <a:spcBef>
                  <a:spcPts val="0"/>
                </a:spcBef>
                <a:buSzPct val="25000"/>
                <a:buNone/>
              </a:pPr>
              <a:br>
                <a:rPr lang="en-US" sz="2800" b="1">
                  <a:solidFill>
                    <a:schemeClr val="lt1"/>
                  </a:solidFill>
                  <a:latin typeface="Trebuchet MS"/>
                  <a:ea typeface="Trebuchet MS"/>
                  <a:cs typeface="Trebuchet MS"/>
                  <a:sym typeface="Trebuchet MS"/>
                </a:rPr>
              </a:br>
              <a:endParaRPr lang="en-US" sz="2800" b="1">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Adding Logos / Seals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buNone/>
              </a:pPr>
              <a:endParaRPr sz="2400" b="0">
                <a:solidFill>
                  <a:srgbClr val="BFBFBF"/>
                </a:solidFill>
                <a:latin typeface="Trebuchet MS"/>
                <a:ea typeface="Trebuchet MS"/>
                <a:cs typeface="Trebuchet MS"/>
                <a:sym typeface="Trebuchet MS"/>
              </a:endParaRPr>
            </a:p>
            <a:p>
              <a:pPr marL="0" marR="0" lvl="0" indent="0" algn="l" rtl="0">
                <a:spcBef>
                  <a:spcPts val="0"/>
                </a:spcBef>
                <a:buSzPct val="25000"/>
                <a:buNone/>
              </a:pPr>
              <a:r>
                <a:rPr lang="en-US" sz="2400" b="1">
                  <a:solidFill>
                    <a:srgbClr val="FFC000"/>
                  </a:solidFill>
                  <a:latin typeface="Trebuchet MS"/>
                  <a:ea typeface="Trebuchet MS"/>
                  <a:cs typeface="Trebuchet MS"/>
                  <a:sym typeface="Trebuchet MS"/>
                </a:rPr>
                <a:t>TIP: </a:t>
              </a:r>
              <a:r>
                <a:rPr lang="en-US" sz="2400" b="0">
                  <a:solidFill>
                    <a:srgbClr val="BFBFBF"/>
                  </a:solidFill>
                  <a:latin typeface="Trebuchet MS"/>
                  <a:ea typeface="Trebuchet MS"/>
                  <a:cs typeface="Trebuchet MS"/>
                  <a:sym typeface="Trebuchet MS"/>
                </a:rPr>
                <a:t>See if your school’s logo is available on our free poster templates page.</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Photographs / Graphics</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buNone/>
              </a:pPr>
              <a:endParaRPr sz="2400" b="0">
                <a:solidFill>
                  <a:schemeClr val="lt1"/>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None/>
              </a:pPr>
              <a:endParaRPr sz="2800" b="1">
                <a:solidFill>
                  <a:srgbClr val="FFC000"/>
                </a:solidFill>
                <a:latin typeface="Trebuchet MS"/>
                <a:ea typeface="Trebuchet MS"/>
                <a:cs typeface="Trebuchet MS"/>
                <a:sym typeface="Trebuchet MS"/>
              </a:endParaRPr>
            </a:p>
            <a:p>
              <a:pPr marL="0" marR="0" lvl="0" indent="0" algn="ctr" rtl="0">
                <a:spcBef>
                  <a:spcPts val="0"/>
                </a:spcBef>
                <a:buSzPct val="25000"/>
                <a:buNone/>
              </a:pPr>
              <a:r>
                <a:rPr lang="en-US" sz="3200" b="1">
                  <a:solidFill>
                    <a:srgbClr val="FFC000"/>
                  </a:solidFill>
                  <a:latin typeface="Trebuchet MS"/>
                  <a:ea typeface="Trebuchet MS"/>
                  <a:cs typeface="Trebuchet MS"/>
                  <a:sym typeface="Trebuchet MS"/>
                </a:rPr>
                <a:t>Image Quality Check</a:t>
              </a:r>
            </a:p>
            <a:p>
              <a:pPr marL="0" marR="0" lvl="0" indent="0" algn="l" rtl="0">
                <a:spcBef>
                  <a:spcPts val="0"/>
                </a:spcBef>
                <a:buSzPct val="25000"/>
                <a:buNone/>
              </a:pPr>
              <a:r>
                <a:rPr lang="en-US" sz="2400" b="0">
                  <a:solidFill>
                    <a:srgbClr val="BFBFBF"/>
                  </a:solidFill>
                  <a:latin typeface="Trebuchet MS"/>
                  <a:ea typeface="Trebuchet MS"/>
                  <a:cs typeface="Trebuchet MS"/>
                  <a:sym typeface="Trebuchet MS"/>
                </a:rPr>
                <a:t>Zoom in and look at your images at 100% magnification. If they look good they will print well. </a:t>
              </a:r>
            </a:p>
          </p:txBody>
        </p:sp>
        <p:cxnSp>
          <p:nvCxnSpPr>
            <p:cNvPr id="137" name="Shape 137"/>
            <p:cNvCxnSpPr/>
            <p:nvPr/>
          </p:nvCxnSpPr>
          <p:spPr>
            <a:xfrm>
              <a:off x="-11225189" y="8422500"/>
              <a:ext cx="10999746" cy="3341"/>
            </a:xfrm>
            <a:prstGeom prst="straightConnector1">
              <a:avLst/>
            </a:prstGeom>
            <a:noFill/>
            <a:ln w="9525" cap="flat" cmpd="sng">
              <a:solidFill>
                <a:srgbClr val="FFC000"/>
              </a:solidFill>
              <a:prstDash val="solid"/>
              <a:round/>
              <a:headEnd type="none" w="med" len="med"/>
              <a:tailEnd type="none" w="med" len="med"/>
            </a:ln>
          </p:spPr>
        </p:cxnSp>
        <p:pic>
          <p:nvPicPr>
            <p:cNvPr id="138" name="Shape 138"/>
            <p:cNvPicPr preferRelativeResize="0"/>
            <p:nvPr/>
          </p:nvPicPr>
          <p:blipFill rotWithShape="1">
            <a:blip r:embed="rId9">
              <a:alphaModFix/>
            </a:blip>
            <a:srcRect/>
            <a:stretch/>
          </p:blipFill>
          <p:spPr>
            <a:xfrm>
              <a:off x="-10740739" y="10261717"/>
              <a:ext cx="1597666" cy="1201934"/>
            </a:xfrm>
            <a:prstGeom prst="rect">
              <a:avLst/>
            </a:prstGeom>
            <a:noFill/>
            <a:ln>
              <a:noFill/>
            </a:ln>
          </p:spPr>
        </p:pic>
        <p:pic>
          <p:nvPicPr>
            <p:cNvPr id="139" name="Shape 139"/>
            <p:cNvPicPr preferRelativeResize="0"/>
            <p:nvPr/>
          </p:nvPicPr>
          <p:blipFill rotWithShape="1">
            <a:blip r:embed="rId10">
              <a:alphaModFix/>
            </a:blip>
            <a:srcRect/>
            <a:stretch/>
          </p:blipFill>
          <p:spPr>
            <a:xfrm>
              <a:off x="-10732764" y="15696926"/>
              <a:ext cx="9986808" cy="1053596"/>
            </a:xfrm>
            <a:prstGeom prst="rect">
              <a:avLst/>
            </a:prstGeom>
            <a:noFill/>
            <a:ln>
              <a:noFill/>
            </a:ln>
          </p:spPr>
        </p:pic>
        <p:grpSp>
          <p:nvGrpSpPr>
            <p:cNvPr id="140" name="Shape 140"/>
            <p:cNvGrpSpPr/>
            <p:nvPr/>
          </p:nvGrpSpPr>
          <p:grpSpPr>
            <a:xfrm>
              <a:off x="-9744992" y="23540955"/>
              <a:ext cx="7531181" cy="2120440"/>
              <a:chOff x="-4470426" y="11016657"/>
              <a:chExt cx="3470784" cy="974220"/>
            </a:xfrm>
          </p:grpSpPr>
          <p:grpSp>
            <p:nvGrpSpPr>
              <p:cNvPr id="141" name="Shape 141"/>
              <p:cNvGrpSpPr/>
              <p:nvPr/>
            </p:nvGrpSpPr>
            <p:grpSpPr>
              <a:xfrm>
                <a:off x="-2783494" y="11060886"/>
                <a:ext cx="624430" cy="893534"/>
                <a:chOff x="-3958696" y="11117435"/>
                <a:chExt cx="779337" cy="1280429"/>
              </a:xfrm>
            </p:grpSpPr>
            <p:pic>
              <p:nvPicPr>
                <p:cNvPr id="142" name="Shape 142"/>
                <p:cNvPicPr preferRelativeResize="0"/>
                <p:nvPr/>
              </p:nvPicPr>
              <p:blipFill rotWithShape="1">
                <a:blip r:embed="rId11">
                  <a:alphaModFix/>
                </a:blip>
                <a:srcRect/>
                <a:stretch/>
              </p:blipFill>
              <p:spPr>
                <a:xfrm>
                  <a:off x="-3948160" y="11117435"/>
                  <a:ext cx="768801" cy="1090856"/>
                </a:xfrm>
                <a:prstGeom prst="rect">
                  <a:avLst/>
                </a:prstGeom>
                <a:noFill/>
                <a:ln>
                  <a:noFill/>
                </a:ln>
              </p:spPr>
            </p:pic>
            <p:sp>
              <p:nvSpPr>
                <p:cNvPr id="143" name="Shape 143"/>
                <p:cNvSpPr txBox="1"/>
                <p:nvPr/>
              </p:nvSpPr>
              <p:spPr>
                <a:xfrm>
                  <a:off x="-3958696" y="12114178"/>
                  <a:ext cx="779337" cy="283687"/>
                </a:xfrm>
                <a:prstGeom prst="rect">
                  <a:avLst/>
                </a:prstGeom>
                <a:solidFill>
                  <a:schemeClr val="accent1"/>
                </a:solidFill>
                <a:ln>
                  <a:noFill/>
                </a:ln>
              </p:spPr>
              <p:txBody>
                <a:bodyPr lIns="91425" tIns="91425" rIns="91425" bIns="91425" anchor="t" anchorCtr="0">
                  <a:noAutofit/>
                </a:bodyPr>
                <a:lstStyle/>
                <a:p>
                  <a:pPr marL="0" marR="0" lvl="0" indent="0" algn="ctr" rtl="0">
                    <a:spcBef>
                      <a:spcPts val="0"/>
                    </a:spcBef>
                    <a:buSzPct val="25000"/>
                    <a:buNone/>
                  </a:pPr>
                  <a:r>
                    <a:rPr lang="en-US" sz="1600" b="1">
                      <a:solidFill>
                        <a:schemeClr val="dk1"/>
                      </a:solidFill>
                      <a:latin typeface="Calibri"/>
                      <a:ea typeface="Calibri"/>
                      <a:cs typeface="Calibri"/>
                      <a:sym typeface="Calibri"/>
                    </a:rPr>
                    <a:t>ORIGINAL</a:t>
                  </a:r>
                </a:p>
              </p:txBody>
            </p:sp>
          </p:grpSp>
          <p:grpSp>
            <p:nvGrpSpPr>
              <p:cNvPr id="144" name="Shape 144"/>
              <p:cNvGrpSpPr/>
              <p:nvPr/>
            </p:nvGrpSpPr>
            <p:grpSpPr>
              <a:xfrm>
                <a:off x="-2033158" y="11060889"/>
                <a:ext cx="1033517" cy="893528"/>
                <a:chOff x="-2921738" y="11200127"/>
                <a:chExt cx="1420279" cy="1227903"/>
              </a:xfrm>
            </p:grpSpPr>
            <p:pic>
              <p:nvPicPr>
                <p:cNvPr id="145" name="Shape 145"/>
                <p:cNvPicPr preferRelativeResize="0"/>
                <p:nvPr/>
              </p:nvPicPr>
              <p:blipFill rotWithShape="1">
                <a:blip r:embed="rId11">
                  <a:alphaModFix/>
                </a:blip>
                <a:srcRect/>
                <a:stretch/>
              </p:blipFill>
              <p:spPr>
                <a:xfrm>
                  <a:off x="-2921738" y="11200127"/>
                  <a:ext cx="1420279" cy="1029693"/>
                </a:xfrm>
                <a:prstGeom prst="rect">
                  <a:avLst/>
                </a:prstGeom>
                <a:noFill/>
                <a:ln>
                  <a:noFill/>
                </a:ln>
              </p:spPr>
            </p:pic>
            <p:sp>
              <p:nvSpPr>
                <p:cNvPr id="146" name="Shape 146"/>
                <p:cNvSpPr txBox="1"/>
                <p:nvPr/>
              </p:nvSpPr>
              <p:spPr>
                <a:xfrm>
                  <a:off x="-2918991" y="12175417"/>
                  <a:ext cx="1417531" cy="252612"/>
                </a:xfrm>
                <a:prstGeom prst="rect">
                  <a:avLst/>
                </a:prstGeom>
                <a:solidFill>
                  <a:srgbClr val="FF0000"/>
                </a:solidFill>
                <a:ln>
                  <a:noFill/>
                </a:ln>
              </p:spPr>
              <p:txBody>
                <a:bodyPr lIns="457200" tIns="91425" rIns="457200" bIns="91425" anchor="t" anchorCtr="0">
                  <a:noAutofit/>
                </a:bodyPr>
                <a:lstStyle/>
                <a:p>
                  <a:pPr marL="0" marR="0" lvl="0" indent="0" algn="ctr" rtl="0">
                    <a:spcBef>
                      <a:spcPts val="0"/>
                    </a:spcBef>
                    <a:buSzPct val="25000"/>
                    <a:buNone/>
                  </a:pPr>
                  <a:r>
                    <a:rPr lang="en-US" sz="1400" b="1">
                      <a:solidFill>
                        <a:schemeClr val="lt1"/>
                      </a:solidFill>
                      <a:latin typeface="Calibri"/>
                      <a:ea typeface="Calibri"/>
                      <a:cs typeface="Calibri"/>
                      <a:sym typeface="Calibri"/>
                    </a:rPr>
                    <a:t>DISTORTED</a:t>
                  </a:r>
                </a:p>
              </p:txBody>
            </p:sp>
          </p:grpSp>
          <p:pic>
            <p:nvPicPr>
              <p:cNvPr id="147" name="Shape 147"/>
              <p:cNvPicPr preferRelativeResize="0"/>
              <p:nvPr/>
            </p:nvPicPr>
            <p:blipFill rotWithShape="1">
              <a:blip r:embed="rId12">
                <a:alphaModFix/>
              </a:blip>
              <a:srcRect/>
              <a:stretch/>
            </p:blipFill>
            <p:spPr>
              <a:xfrm>
                <a:off x="-4470426" y="11016657"/>
                <a:ext cx="1098741" cy="847760"/>
              </a:xfrm>
              <a:prstGeom prst="rect">
                <a:avLst/>
              </a:prstGeom>
              <a:noFill/>
              <a:ln>
                <a:noFill/>
              </a:ln>
            </p:spPr>
          </p:pic>
          <p:sp>
            <p:nvSpPr>
              <p:cNvPr id="148" name="Shape 148"/>
              <p:cNvSpPr txBox="1"/>
              <p:nvPr/>
            </p:nvSpPr>
            <p:spPr>
              <a:xfrm>
                <a:off x="-4440600" y="11665645"/>
                <a:ext cx="1035685" cy="325232"/>
              </a:xfrm>
              <a:prstGeom prst="rect">
                <a:avLst/>
              </a:prstGeom>
              <a:noFill/>
              <a:ln>
                <a:noFill/>
              </a:ln>
            </p:spPr>
            <p:txBody>
              <a:bodyPr lIns="457200" tIns="457200" rIns="457200" bIns="0" anchor="t" anchorCtr="0">
                <a:noAutofit/>
              </a:bodyPr>
              <a:lstStyle/>
              <a:p>
                <a:pPr marL="0" marR="0" lvl="0" indent="0" algn="ctr" rtl="0">
                  <a:spcBef>
                    <a:spcPts val="0"/>
                  </a:spcBef>
                  <a:buSzPct val="25000"/>
                  <a:buNone/>
                </a:pPr>
                <a:r>
                  <a:rPr lang="en-US" sz="1600">
                    <a:solidFill>
                      <a:schemeClr val="lt1"/>
                    </a:solidFill>
                    <a:latin typeface="Calibri"/>
                    <a:ea typeface="Calibri"/>
                    <a:cs typeface="Calibri"/>
                    <a:sym typeface="Calibri"/>
                  </a:rPr>
                  <a:t>Corner handles</a:t>
                </a:r>
              </a:p>
            </p:txBody>
          </p:sp>
        </p:grpSp>
        <p:grpSp>
          <p:nvGrpSpPr>
            <p:cNvPr id="149" name="Shape 149"/>
            <p:cNvGrpSpPr/>
            <p:nvPr/>
          </p:nvGrpSpPr>
          <p:grpSpPr>
            <a:xfrm>
              <a:off x="-10398793" y="27751409"/>
              <a:ext cx="9323011" cy="2453250"/>
              <a:chOff x="-4754996" y="12734136"/>
              <a:chExt cx="4296558" cy="1127127"/>
            </a:xfrm>
          </p:grpSpPr>
          <p:pic>
            <p:nvPicPr>
              <p:cNvPr id="150" name="Shape 150"/>
              <p:cNvPicPr preferRelativeResize="0"/>
              <p:nvPr/>
            </p:nvPicPr>
            <p:blipFill rotWithShape="1">
              <a:blip r:embed="rId13">
                <a:alphaModFix/>
              </a:blip>
              <a:srcRect/>
              <a:stretch/>
            </p:blipFill>
            <p:spPr>
              <a:xfrm>
                <a:off x="-4533346" y="12734142"/>
                <a:ext cx="1828800" cy="1117599"/>
              </a:xfrm>
              <a:prstGeom prst="rect">
                <a:avLst/>
              </a:prstGeom>
              <a:noFill/>
              <a:ln>
                <a:noFill/>
              </a:ln>
            </p:spPr>
          </p:pic>
          <p:pic>
            <p:nvPicPr>
              <p:cNvPr id="151" name="Shape 151"/>
              <p:cNvPicPr preferRelativeResize="0"/>
              <p:nvPr/>
            </p:nvPicPr>
            <p:blipFill rotWithShape="1">
              <a:blip r:embed="rId14">
                <a:alphaModFix/>
              </a:blip>
              <a:srcRect/>
              <a:stretch/>
            </p:blipFill>
            <p:spPr>
              <a:xfrm>
                <a:off x="-2456641" y="12737835"/>
                <a:ext cx="1828800" cy="1117599"/>
              </a:xfrm>
              <a:prstGeom prst="rect">
                <a:avLst/>
              </a:prstGeom>
              <a:noFill/>
              <a:ln>
                <a:noFill/>
              </a:ln>
            </p:spPr>
          </p:pic>
          <p:sp>
            <p:nvSpPr>
              <p:cNvPr id="152" name="Shape 152"/>
              <p:cNvSpPr txBox="1"/>
              <p:nvPr/>
            </p:nvSpPr>
            <p:spPr>
              <a:xfrm rot="-5400000">
                <a:off x="-5235785" y="13214924"/>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92D050"/>
                    </a:solidFill>
                    <a:latin typeface="Calibri"/>
                    <a:ea typeface="Calibri"/>
                    <a:cs typeface="Calibri"/>
                    <a:sym typeface="Calibri"/>
                  </a:rPr>
                  <a:t>Good </a:t>
                </a:r>
                <a:r>
                  <a:rPr lang="en-US" sz="1600">
                    <a:solidFill>
                      <a:schemeClr val="lt1"/>
                    </a:solidFill>
                    <a:latin typeface="Calibri"/>
                    <a:ea typeface="Calibri"/>
                    <a:cs typeface="Calibri"/>
                    <a:sym typeface="Calibri"/>
                  </a:rPr>
                  <a:t>printing quality</a:t>
                </a:r>
              </a:p>
            </p:txBody>
          </p:sp>
          <p:sp>
            <p:nvSpPr>
              <p:cNvPr id="153" name="Shape 153"/>
              <p:cNvSpPr txBox="1"/>
              <p:nvPr/>
            </p:nvSpPr>
            <p:spPr>
              <a:xfrm rot="-5400000">
                <a:off x="-1095250" y="13224451"/>
                <a:ext cx="1117601" cy="156023"/>
              </a:xfrm>
              <a:prstGeom prst="rect">
                <a:avLst/>
              </a:prstGeom>
              <a:noFill/>
              <a:ln>
                <a:noFill/>
              </a:ln>
            </p:spPr>
            <p:txBody>
              <a:bodyPr lIns="91425" tIns="91425" rIns="91425" bIns="0" anchor="t" anchorCtr="0">
                <a:noAutofit/>
              </a:bodyPr>
              <a:lstStyle/>
              <a:p>
                <a:pPr marL="0" marR="0" lvl="0" indent="0" algn="ctr" rtl="0">
                  <a:spcBef>
                    <a:spcPts val="0"/>
                  </a:spcBef>
                  <a:buSzPct val="25000"/>
                  <a:buNone/>
                </a:pPr>
                <a:r>
                  <a:rPr lang="en-US" sz="1600">
                    <a:solidFill>
                      <a:srgbClr val="FF0000"/>
                    </a:solidFill>
                    <a:latin typeface="Calibri"/>
                    <a:ea typeface="Calibri"/>
                    <a:cs typeface="Calibri"/>
                    <a:sym typeface="Calibri"/>
                  </a:rPr>
                  <a:t>Bad </a:t>
                </a:r>
                <a:r>
                  <a:rPr lang="en-US" sz="1600">
                    <a:solidFill>
                      <a:schemeClr val="lt1"/>
                    </a:solidFill>
                    <a:latin typeface="Calibri"/>
                    <a:ea typeface="Calibri"/>
                    <a:cs typeface="Calibri"/>
                    <a:sym typeface="Calibri"/>
                  </a:rPr>
                  <a:t>printing quality</a:t>
                </a:r>
              </a:p>
            </p:txBody>
          </p:sp>
        </p:grpSp>
      </p:grpSp>
      <p:sp>
        <p:nvSpPr>
          <p:cNvPr id="154" name="Shape 154"/>
          <p:cNvSpPr txBox="1"/>
          <p:nvPr/>
        </p:nvSpPr>
        <p:spPr>
          <a:xfrm>
            <a:off x="1567304" y="32315728"/>
            <a:ext cx="2514599" cy="336819"/>
          </a:xfrm>
          <a:prstGeom prst="rect">
            <a:avLst/>
          </a:prstGeom>
          <a:noFill/>
          <a:ln>
            <a:noFill/>
          </a:ln>
        </p:spPr>
        <p:txBody>
          <a:bodyPr lIns="91250" tIns="45600" rIns="91250" bIns="45600" anchor="t" anchorCtr="0">
            <a:noAutofit/>
          </a:bodyPr>
          <a:lstStyle/>
          <a:p>
            <a:pPr marL="0" marR="0" lvl="0" indent="0" algn="l" rtl="0">
              <a:lnSpc>
                <a:spcPct val="65000"/>
              </a:lnSpc>
              <a:spcBef>
                <a:spcPts val="0"/>
              </a:spcBef>
              <a:spcAft>
                <a:spcPts val="0"/>
              </a:spcAft>
              <a:buSzPct val="25000"/>
              <a:buNone/>
            </a:pPr>
            <a:r>
              <a:rPr lang="en-US" sz="500" b="1">
                <a:solidFill>
                  <a:srgbClr val="BFBFBF"/>
                </a:solidFill>
                <a:latin typeface="Arial"/>
                <a:ea typeface="Arial"/>
                <a:cs typeface="Arial"/>
                <a:sym typeface="Arial"/>
              </a:rPr>
              <a:t>RESEARCH POSTER PRESENTATION DESIGN © 2015</a:t>
            </a:r>
          </a:p>
          <a:p>
            <a:pPr marL="0" marR="0" lvl="0" indent="0" algn="l" rtl="0">
              <a:lnSpc>
                <a:spcPct val="65000"/>
              </a:lnSpc>
              <a:spcBef>
                <a:spcPts val="550"/>
              </a:spcBef>
              <a:buSzPct val="25000"/>
              <a:buNone/>
            </a:pPr>
            <a:r>
              <a:rPr lang="en-US" sz="1100" b="1">
                <a:solidFill>
                  <a:srgbClr val="BFBFBF"/>
                </a:solidFill>
                <a:latin typeface="Arial"/>
                <a:ea typeface="Arial"/>
                <a:cs typeface="Arial"/>
                <a:sym typeface="Arial"/>
              </a:rPr>
              <a:t>www.PosterPresentations.com</a:t>
            </a:r>
          </a:p>
        </p:txBody>
      </p:sp>
    </p:spTree>
  </p:cSld>
  <p:clrMap bg1="lt1" tx1="dk1" bg2="dk2" tx2="lt2" accent1="accent1" accent2="accent2" accent3="accent3" accent4="accent4" accent5="accent5" accent6="accent6" hlink="hlink" folHlink="folHlink"/>
  <p:sldLayoutIdLst>
    <p:sldLayoutId id="2147483650" r:id="rId1"/>
    <p:sldLayoutId id="214748365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QuickStyle" Target="../diagrams/quickStyle2.xml"/><Relationship Id="rId3" Type="http://schemas.openxmlformats.org/officeDocument/2006/relationships/image" Target="../media/image11.png"/><Relationship Id="rId7" Type="http://schemas.openxmlformats.org/officeDocument/2006/relationships/diagramQuickStyle" Target="../diagrams/quickStyle1.xml"/><Relationship Id="rId12" Type="http://schemas.openxmlformats.org/officeDocument/2006/relationships/diagramLayout" Target="../diagrams/layout2.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Layout" Target="../diagrams/layout1.xml"/><Relationship Id="rId11" Type="http://schemas.openxmlformats.org/officeDocument/2006/relationships/diagramData" Target="../diagrams/data2.xml"/><Relationship Id="rId5" Type="http://schemas.openxmlformats.org/officeDocument/2006/relationships/diagramData" Target="../diagrams/data1.xml"/><Relationship Id="rId15" Type="http://schemas.microsoft.com/office/2007/relationships/diagramDrawing" Target="../diagrams/drawing2.xml"/><Relationship Id="rId10" Type="http://schemas.openxmlformats.org/officeDocument/2006/relationships/image" Target="../media/image13.jpeg"/><Relationship Id="rId4" Type="http://schemas.openxmlformats.org/officeDocument/2006/relationships/image" Target="../media/image12.jpg"/><Relationship Id="rId9" Type="http://schemas.microsoft.com/office/2007/relationships/diagramDrawing" Target="../diagrams/drawing1.xml"/><Relationship Id="rId14" Type="http://schemas.openxmlformats.org/officeDocument/2006/relationships/diagramColors" Target="../diagrams/colors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1056588" y="5925770"/>
            <a:ext cx="10056813" cy="6362751"/>
          </a:xfrm>
          <a:prstGeom prst="rect">
            <a:avLst/>
          </a:prstGeom>
          <a:noFill/>
          <a:ln>
            <a:noFill/>
          </a:ln>
        </p:spPr>
        <p:txBody>
          <a:bodyPr lIns="228575" tIns="228575" rIns="228575" bIns="228575" anchor="t" anchorCtr="0">
            <a:noAutofit/>
          </a:bodyPr>
          <a:lstStyle/>
          <a:p>
            <a:pPr lvl="0">
              <a:spcBef>
                <a:spcPts val="0"/>
              </a:spcBef>
              <a:buSzPct val="100000"/>
            </a:pPr>
            <a:r>
              <a:rPr lang="en-US" sz="3600" dirty="0">
                <a:solidFill>
                  <a:schemeClr val="tx1"/>
                </a:solidFill>
                <a:latin typeface="+mn-lt"/>
                <a:sym typeface="Arial"/>
              </a:rPr>
              <a:t>To what extent does college cause students to become stressed and overwhelmed, causing unnecessary strain on mental health?</a:t>
            </a:r>
          </a:p>
          <a:p>
            <a:pPr lvl="0">
              <a:spcBef>
                <a:spcPts val="0"/>
              </a:spcBef>
              <a:buSzPct val="100000"/>
            </a:pPr>
            <a:endParaRPr lang="en-US" sz="3600" dirty="0">
              <a:solidFill>
                <a:schemeClr val="tx1"/>
              </a:solidFill>
              <a:highlight>
                <a:srgbClr val="FFFF00"/>
              </a:highlight>
              <a:latin typeface="+mn-lt"/>
              <a:sym typeface="Arial"/>
            </a:endParaRPr>
          </a:p>
          <a:p>
            <a:pPr lvl="0">
              <a:spcBef>
                <a:spcPts val="0"/>
              </a:spcBef>
              <a:buSzPct val="100000"/>
            </a:pPr>
            <a:r>
              <a:rPr lang="en-US" sz="3600" dirty="0">
                <a:solidFill>
                  <a:schemeClr val="tx1"/>
                </a:solidFill>
                <a:latin typeface="+mn-lt"/>
                <a:sym typeface="Arial"/>
              </a:rPr>
              <a:t>I wondered why almost every college student seemed to be stressed out but still functioning on no sleep. It seems as if the amount of work given to and expected from students is the cause of this stress.</a:t>
            </a:r>
          </a:p>
        </p:txBody>
      </p:sp>
      <p:sp>
        <p:nvSpPr>
          <p:cNvPr id="179" name="Shape 179"/>
          <p:cNvSpPr txBox="1">
            <a:spLocks noGrp="1"/>
          </p:cNvSpPr>
          <p:nvPr>
            <p:ph type="body" idx="2"/>
          </p:nvPr>
        </p:nvSpPr>
        <p:spPr>
          <a:xfrm>
            <a:off x="904187" y="5360211"/>
            <a:ext cx="10048875"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a:t>Burning Question</a:t>
            </a:r>
          </a:p>
        </p:txBody>
      </p:sp>
      <p:sp>
        <p:nvSpPr>
          <p:cNvPr id="181" name="Shape 181"/>
          <p:cNvSpPr txBox="1">
            <a:spLocks noGrp="1"/>
          </p:cNvSpPr>
          <p:nvPr>
            <p:ph type="body" idx="4"/>
          </p:nvPr>
        </p:nvSpPr>
        <p:spPr>
          <a:xfrm>
            <a:off x="934034" y="11071554"/>
            <a:ext cx="10048873" cy="12543226"/>
          </a:xfrm>
          <a:prstGeom prst="rect">
            <a:avLst/>
          </a:prstGeom>
          <a:noFill/>
          <a:ln>
            <a:noFill/>
          </a:ln>
        </p:spPr>
        <p:txBody>
          <a:bodyPr lIns="228575" tIns="228575" rIns="228575" bIns="228575" anchor="t" anchorCtr="0">
            <a:noAutofit/>
          </a:bodyPr>
          <a:lstStyle/>
          <a:p>
            <a:pPr>
              <a:spcBef>
                <a:spcPts val="0"/>
              </a:spcBef>
              <a:buSzPct val="100000"/>
            </a:pPr>
            <a:endParaRPr lang="en-US" sz="2800" dirty="0">
              <a:latin typeface="+mn-lt"/>
              <a:ea typeface="Apple Color Emoji" pitchFamily="2" charset="0"/>
            </a:endParaRPr>
          </a:p>
          <a:p>
            <a:pPr marL="342900" indent="-342900">
              <a:spcBef>
                <a:spcPts val="0"/>
              </a:spcBef>
              <a:buSzPct val="100000"/>
              <a:buFont typeface="Wingdings" pitchFamily="2" charset="2"/>
              <a:buChar char="q"/>
            </a:pPr>
            <a:r>
              <a:rPr lang="en-US" sz="3200" dirty="0">
                <a:latin typeface="+mn-lt"/>
                <a:ea typeface="Apple Color Emoji" pitchFamily="2" charset="0"/>
              </a:rPr>
              <a:t> In 2004 the Mental Health Task Force on Graduate Student Mental Health at the University of California Berkley surveyed its graduate students and revealed 45% had experienced an emotional or stress-related problem in the last 12 months that significantly affected their well-being and/or academic performance.  </a:t>
            </a:r>
          </a:p>
          <a:p>
            <a:pPr marL="342900" indent="-342900">
              <a:spcBef>
                <a:spcPts val="0"/>
              </a:spcBef>
              <a:buSzPct val="100000"/>
              <a:buFont typeface="Wingdings" pitchFamily="2" charset="2"/>
              <a:buChar char="q"/>
            </a:pPr>
            <a:r>
              <a:rPr lang="en-US" sz="3200" dirty="0">
                <a:latin typeface="+mn-lt"/>
                <a:ea typeface="Apple Color Emoji" pitchFamily="2" charset="0"/>
              </a:rPr>
              <a:t>1/3 of US college students had depression and overwhelming anxiety in the last year (2013 National College Health Assessment).</a:t>
            </a:r>
          </a:p>
          <a:p>
            <a:pPr marL="342900" indent="-342900">
              <a:spcBef>
                <a:spcPts val="0"/>
              </a:spcBef>
              <a:buSzPct val="100000"/>
              <a:buFont typeface="Wingdings" pitchFamily="2" charset="2"/>
              <a:buChar char="q"/>
            </a:pPr>
            <a:r>
              <a:rPr lang="en-US" sz="3200" dirty="0">
                <a:latin typeface="+mn-lt"/>
                <a:ea typeface="Apple Color Emoji" pitchFamily="2" charset="0"/>
              </a:rPr>
              <a:t>Test anxiety is an extreme fear of performing poorly on examinations and it is a common form of anxiety among students…  most commonly related to poor performance among students… found to be negatively related to college students’ performance (Morrow, 163). </a:t>
            </a:r>
          </a:p>
          <a:p>
            <a:pPr marL="342900" indent="-342900">
              <a:spcBef>
                <a:spcPts val="0"/>
              </a:spcBef>
              <a:buSzPct val="100000"/>
              <a:buFont typeface="Wingdings" pitchFamily="2" charset="2"/>
              <a:buChar char="q"/>
            </a:pPr>
            <a:r>
              <a:rPr lang="en-US" sz="3200" dirty="0">
                <a:latin typeface="+mn-lt"/>
                <a:ea typeface="Apple Color Emoji" pitchFamily="2" charset="0"/>
              </a:rPr>
              <a:t> The work I receive is definitely part of the reason why I don’t have time to focus on myself (</a:t>
            </a:r>
            <a:r>
              <a:rPr lang="en-US" sz="3200" dirty="0" err="1">
                <a:latin typeface="+mn-lt"/>
                <a:ea typeface="Apple Color Emoji" pitchFamily="2" charset="0"/>
              </a:rPr>
              <a:t>Nyantakyi</a:t>
            </a:r>
            <a:r>
              <a:rPr lang="en-US" sz="3200" dirty="0">
                <a:latin typeface="+mn-lt"/>
                <a:ea typeface="Apple Color Emoji" pitchFamily="2" charset="0"/>
              </a:rPr>
              <a:t>).  In other words, students who are currently in college are more likely to say that the amount of work given to them by professors is a lot.</a:t>
            </a:r>
          </a:p>
          <a:p>
            <a:pPr marL="342900" indent="-342900">
              <a:spcBef>
                <a:spcPts val="0"/>
              </a:spcBef>
              <a:buSzPct val="100000"/>
              <a:buFont typeface="Wingdings" pitchFamily="2" charset="2"/>
              <a:buChar char="q"/>
            </a:pPr>
            <a:r>
              <a:rPr lang="en-US" sz="3200" dirty="0">
                <a:latin typeface="+mn-lt"/>
              </a:rPr>
              <a:t>…one study found that the average high school student in the year 2000 has the same level of anxiety as the average psychiatric patient did in the 1950s… (Henriques)</a:t>
            </a:r>
          </a:p>
          <a:p>
            <a:pPr marL="342900" indent="-342900">
              <a:spcBef>
                <a:spcPts val="0"/>
              </a:spcBef>
              <a:buSzPct val="100000"/>
              <a:buFont typeface="Wingdings" pitchFamily="2" charset="2"/>
              <a:buChar char="q"/>
            </a:pPr>
            <a:r>
              <a:rPr lang="en-US" sz="3200" dirty="0">
                <a:latin typeface="+mn-lt"/>
              </a:rPr>
              <a:t>The American Freshman annual survey from 2012 found that 30% of college freshmen report feeling frequently overwhelmed… (Henriques)</a:t>
            </a:r>
            <a:br>
              <a:rPr lang="en-US" sz="3200" dirty="0">
                <a:latin typeface="+mn-lt"/>
              </a:rPr>
            </a:br>
            <a:endParaRPr lang="en-US" sz="3200" dirty="0">
              <a:latin typeface="+mn-lt"/>
            </a:endParaRPr>
          </a:p>
        </p:txBody>
      </p:sp>
      <p:sp>
        <p:nvSpPr>
          <p:cNvPr id="184" name="Shape 184"/>
          <p:cNvSpPr txBox="1">
            <a:spLocks noGrp="1"/>
          </p:cNvSpPr>
          <p:nvPr>
            <p:ph type="body" idx="7"/>
          </p:nvPr>
        </p:nvSpPr>
        <p:spPr>
          <a:xfrm>
            <a:off x="834451" y="11024688"/>
            <a:ext cx="10058399"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a:t>Existing Knowledge, Research and/or Views</a:t>
            </a:r>
            <a:endParaRPr lang="en-US" dirty="0">
              <a:solidFill>
                <a:srgbClr val="FF0000"/>
              </a:solidFill>
            </a:endParaRPr>
          </a:p>
        </p:txBody>
      </p:sp>
      <p:sp>
        <p:nvSpPr>
          <p:cNvPr id="185" name="Shape 185"/>
          <p:cNvSpPr txBox="1">
            <a:spLocks noGrp="1"/>
          </p:cNvSpPr>
          <p:nvPr>
            <p:ph type="body" idx="8"/>
          </p:nvPr>
        </p:nvSpPr>
        <p:spPr>
          <a:prstGeom prst="rect">
            <a:avLst/>
          </a:prstGeom>
          <a:noFill/>
          <a:ln>
            <a:noFill/>
          </a:ln>
        </p:spPr>
        <p:txBody>
          <a:bodyPr lIns="91425" tIns="91425" rIns="91425" bIns="91425" anchor="ctr" anchorCtr="0">
            <a:noAutofit/>
          </a:bodyPr>
          <a:lstStyle/>
          <a:p>
            <a:pPr marL="0" marR="0" lvl="0" indent="0" algn="ctr" rtl="0">
              <a:spcBef>
                <a:spcPts val="0"/>
              </a:spcBef>
              <a:buClr>
                <a:srgbClr val="2C3F71"/>
              </a:buClr>
              <a:buSzPct val="25000"/>
              <a:buFont typeface="Arial"/>
              <a:buNone/>
            </a:pPr>
            <a:r>
              <a:rPr lang="en-US" sz="3700" b="1" i="0" u="sng" strike="noStrike" cap="none" dirty="0">
                <a:solidFill>
                  <a:srgbClr val="2C3F71"/>
                </a:solidFill>
                <a:latin typeface="Calibri"/>
                <a:ea typeface="Calibri"/>
                <a:cs typeface="Calibri"/>
                <a:sym typeface="Calibri"/>
              </a:rPr>
              <a:t>Conclusions</a:t>
            </a:r>
            <a:endParaRPr lang="en-US" sz="3700" b="1" i="0" u="sng" strike="noStrike" cap="none" dirty="0">
              <a:solidFill>
                <a:srgbClr val="FF0000"/>
              </a:solidFill>
              <a:latin typeface="Calibri"/>
              <a:ea typeface="Calibri"/>
              <a:cs typeface="Calibri"/>
              <a:sym typeface="Calibri"/>
            </a:endParaRPr>
          </a:p>
        </p:txBody>
      </p:sp>
      <p:sp>
        <p:nvSpPr>
          <p:cNvPr id="187" name="Shape 187"/>
          <p:cNvSpPr txBox="1">
            <a:spLocks noGrp="1"/>
          </p:cNvSpPr>
          <p:nvPr>
            <p:ph type="body" idx="15"/>
          </p:nvPr>
        </p:nvSpPr>
        <p:spPr>
          <a:xfrm>
            <a:off x="32728278" y="17383406"/>
            <a:ext cx="10047017" cy="754045"/>
          </a:xfrm>
          <a:prstGeom prst="rect">
            <a:avLst/>
          </a:prstGeom>
          <a:noFill/>
          <a:ln>
            <a:noFill/>
          </a:ln>
        </p:spPr>
        <p:txBody>
          <a:bodyPr lIns="91425" tIns="91425" rIns="91425" bIns="91425" anchor="ctr" anchorCtr="0">
            <a:noAutofit/>
          </a:bodyPr>
          <a:lstStyle/>
          <a:p>
            <a:pPr marL="0" marR="0" lvl="0" indent="0" algn="ctr" rtl="0">
              <a:spcBef>
                <a:spcPts val="0"/>
              </a:spcBef>
              <a:buClr>
                <a:srgbClr val="2C3F71"/>
              </a:buClr>
              <a:buSzPct val="25000"/>
              <a:buFont typeface="Arial"/>
              <a:buNone/>
            </a:pPr>
            <a:r>
              <a:rPr lang="en-US" dirty="0"/>
              <a:t>Sources</a:t>
            </a:r>
            <a:endParaRPr lang="en-US" sz="3700" b="1" i="0" u="sng" strike="noStrike" cap="none" dirty="0">
              <a:solidFill>
                <a:srgbClr val="2C3F71"/>
              </a:solidFill>
              <a:latin typeface="Calibri"/>
              <a:ea typeface="Calibri"/>
              <a:cs typeface="Calibri"/>
              <a:sym typeface="Calibri"/>
            </a:endParaRPr>
          </a:p>
        </p:txBody>
      </p:sp>
      <p:sp>
        <p:nvSpPr>
          <p:cNvPr id="189" name="Shape 189"/>
          <p:cNvSpPr txBox="1">
            <a:spLocks noGrp="1"/>
          </p:cNvSpPr>
          <p:nvPr>
            <p:ph type="body" idx="18"/>
          </p:nvPr>
        </p:nvSpPr>
        <p:spPr>
          <a:prstGeom prst="rect">
            <a:avLst/>
          </a:prstGeom>
          <a:noFill/>
          <a:ln>
            <a:noFill/>
          </a:ln>
        </p:spPr>
        <p:txBody>
          <a:bodyPr lIns="91425" tIns="45700" rIns="91425" bIns="45700" anchor="t" anchorCtr="0">
            <a:noAutofit/>
          </a:bodyPr>
          <a:lstStyle/>
          <a:p>
            <a:pPr marL="0" marR="0" lvl="0" indent="0" algn="ctr" rtl="0">
              <a:spcBef>
                <a:spcPts val="0"/>
              </a:spcBef>
              <a:buClr>
                <a:schemeClr val="lt1"/>
              </a:buClr>
              <a:buSzPct val="25000"/>
              <a:buFont typeface="Arial"/>
              <a:buNone/>
            </a:pPr>
            <a:r>
              <a:rPr lang="en-US" sz="6000" b="0" i="0" u="none" strike="noStrike" cap="none" dirty="0">
                <a:solidFill>
                  <a:schemeClr val="lt1"/>
                </a:solidFill>
                <a:latin typeface="Apple Chancery" panose="03020702040506060504" pitchFamily="66" charset="-79"/>
                <a:cs typeface="Apple Chancery" panose="03020702040506060504" pitchFamily="66" charset="-79"/>
                <a:sym typeface="Calibri"/>
              </a:rPr>
              <a:t>Nikki Aboagye</a:t>
            </a:r>
            <a:endParaRPr sz="6000" b="0" i="0" u="none" strike="noStrike" cap="none" dirty="0">
              <a:solidFill>
                <a:schemeClr val="lt1"/>
              </a:solidFill>
              <a:latin typeface="Apple Chancery" panose="03020702040506060504" pitchFamily="66" charset="-79"/>
              <a:cs typeface="Apple Chancery" panose="03020702040506060504" pitchFamily="66" charset="-79"/>
              <a:sym typeface="Calibri"/>
            </a:endParaRPr>
          </a:p>
        </p:txBody>
      </p:sp>
      <p:pic>
        <p:nvPicPr>
          <p:cNvPr id="192" name="Shape 192" descr="https://media.glassdoor.com/sqll/130499/southern-connecticut-state-university-squarelogo-1425561184985.png"/>
          <p:cNvPicPr preferRelativeResize="0"/>
          <p:nvPr/>
        </p:nvPicPr>
        <p:blipFill rotWithShape="1">
          <a:blip r:embed="rId3">
            <a:alphaModFix/>
          </a:blip>
          <a:srcRect/>
          <a:stretch/>
        </p:blipFill>
        <p:spPr>
          <a:xfrm>
            <a:off x="904187" y="337737"/>
            <a:ext cx="4171769" cy="4171769"/>
          </a:xfrm>
          <a:prstGeom prst="rect">
            <a:avLst/>
          </a:prstGeom>
          <a:noFill/>
          <a:ln>
            <a:noFill/>
          </a:ln>
        </p:spPr>
      </p:pic>
      <p:sp>
        <p:nvSpPr>
          <p:cNvPr id="4" name="TextBox 3"/>
          <p:cNvSpPr txBox="1"/>
          <p:nvPr/>
        </p:nvSpPr>
        <p:spPr>
          <a:xfrm>
            <a:off x="19476184" y="27967120"/>
            <a:ext cx="4162428" cy="661720"/>
          </a:xfrm>
          <a:prstGeom prst="rect">
            <a:avLst/>
          </a:prstGeom>
          <a:noFill/>
        </p:spPr>
        <p:txBody>
          <a:bodyPr wrap="square" rtlCol="0">
            <a:spAutoFit/>
          </a:bodyPr>
          <a:lstStyle>
            <a:defPPr marR="0" lvl="0" algn="l" rtl="0">
              <a:lnSpc>
                <a:spcPct val="100000"/>
              </a:lnSpc>
              <a:spcBef>
                <a:spcPts val="0"/>
              </a:spcBef>
              <a:spcAft>
                <a:spcPts val="0"/>
              </a:spcAft>
            </a:defPPr>
            <a:lvl1pPr>
              <a:defRPr sz="3200"/>
            </a:lvl1pPr>
          </a:lstStyle>
          <a:p>
            <a:pPr algn="ctr">
              <a:buClr>
                <a:srgbClr val="2C3F71"/>
              </a:buClr>
              <a:buSzPct val="25000"/>
            </a:pPr>
            <a:r>
              <a:rPr lang="en-US" sz="3700" b="1" u="sng" dirty="0">
                <a:solidFill>
                  <a:srgbClr val="2C3F71"/>
                </a:solidFill>
                <a:latin typeface="Calibri"/>
                <a:ea typeface="Calibri"/>
                <a:cs typeface="Calibri"/>
                <a:sym typeface="Calibri"/>
              </a:rPr>
              <a:t>Artistry</a:t>
            </a:r>
          </a:p>
        </p:txBody>
      </p:sp>
      <p:sp>
        <p:nvSpPr>
          <p:cNvPr id="8" name="TextBox 7"/>
          <p:cNvSpPr txBox="1"/>
          <p:nvPr/>
        </p:nvSpPr>
        <p:spPr>
          <a:xfrm>
            <a:off x="11828314" y="5311929"/>
            <a:ext cx="20370800" cy="2169825"/>
          </a:xfrm>
          <a:prstGeom prst="rect">
            <a:avLst/>
          </a:prstGeom>
          <a:noFill/>
        </p:spPr>
        <p:txBody>
          <a:bodyPr wrap="square" rtlCol="0">
            <a:spAutoFit/>
          </a:bodyPr>
          <a:lstStyle/>
          <a:p>
            <a:pPr algn="ctr">
              <a:buClr>
                <a:srgbClr val="2C3F71"/>
              </a:buClr>
              <a:buSzPct val="25000"/>
            </a:pPr>
            <a:r>
              <a:rPr lang="en-US" sz="3700" b="1" u="sng" dirty="0">
                <a:solidFill>
                  <a:srgbClr val="2C3F71"/>
                </a:solidFill>
                <a:latin typeface="Calibri"/>
                <a:ea typeface="Calibri"/>
                <a:cs typeface="Calibri"/>
              </a:rPr>
              <a:t>Findings and Analysis</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5172" y="249745"/>
            <a:ext cx="9466136" cy="4259761"/>
          </a:xfrm>
          <a:prstGeom prst="rect">
            <a:avLst/>
          </a:prstGeom>
        </p:spPr>
      </p:pic>
      <p:sp>
        <p:nvSpPr>
          <p:cNvPr id="25" name="Shape 184"/>
          <p:cNvSpPr txBox="1">
            <a:spLocks noGrp="1"/>
          </p:cNvSpPr>
          <p:nvPr>
            <p:ph type="body" idx="7"/>
          </p:nvPr>
        </p:nvSpPr>
        <p:spPr>
          <a:xfrm>
            <a:off x="672613" y="25716229"/>
            <a:ext cx="10058399" cy="754045"/>
          </a:xfrm>
          <a:prstGeom prst="rect">
            <a:avLst/>
          </a:prstGeom>
          <a:noFill/>
          <a:ln>
            <a:noFill/>
          </a:ln>
        </p:spPr>
        <p:txBody>
          <a:bodyPr lIns="91425" tIns="91425" rIns="91425" bIns="91425" anchor="ctr" anchorCtr="0">
            <a:noAutofit/>
          </a:bodyPr>
          <a:lstStyle/>
          <a:p>
            <a:pPr marL="0" marR="0" lvl="0" indent="0" rtl="0">
              <a:spcBef>
                <a:spcPts val="0"/>
              </a:spcBef>
              <a:buClr>
                <a:srgbClr val="2C3F71"/>
              </a:buClr>
              <a:buSzPct val="25000"/>
              <a:buFont typeface="Arial"/>
              <a:buNone/>
            </a:pPr>
            <a:r>
              <a:rPr lang="en-US" dirty="0"/>
              <a:t>Methodology</a:t>
            </a:r>
            <a:endParaRPr lang="en-US" dirty="0">
              <a:solidFill>
                <a:srgbClr val="FF0000"/>
              </a:solidFill>
            </a:endParaRPr>
          </a:p>
        </p:txBody>
      </p:sp>
      <p:sp>
        <p:nvSpPr>
          <p:cNvPr id="26" name="Shape 178"/>
          <p:cNvSpPr txBox="1">
            <a:spLocks noGrp="1"/>
          </p:cNvSpPr>
          <p:nvPr>
            <p:ph type="body" idx="1"/>
          </p:nvPr>
        </p:nvSpPr>
        <p:spPr>
          <a:xfrm>
            <a:off x="763072" y="26290388"/>
            <a:ext cx="10056813" cy="6628012"/>
          </a:xfrm>
          <a:prstGeom prst="rect">
            <a:avLst/>
          </a:prstGeom>
          <a:noFill/>
          <a:ln>
            <a:noFill/>
          </a:ln>
        </p:spPr>
        <p:txBody>
          <a:bodyPr lIns="228575" tIns="228575" rIns="228575" bIns="228575" anchor="t" anchorCtr="0">
            <a:noAutofit/>
          </a:bodyPr>
          <a:lstStyle/>
          <a:p>
            <a:pPr marL="457200" lvl="0" indent="-457200">
              <a:spcBef>
                <a:spcPts val="0"/>
              </a:spcBef>
              <a:buSzPct val="100000"/>
              <a:buFont typeface="Arial" panose="020B0604020202020204" pitchFamily="34" charset="0"/>
              <a:buChar char="•"/>
            </a:pPr>
            <a:r>
              <a:rPr lang="en-US" sz="3200" dirty="0">
                <a:solidFill>
                  <a:schemeClr val="tx1"/>
                </a:solidFill>
                <a:latin typeface="+mn-lt"/>
                <a:ea typeface="Times New Roman" charset="0"/>
                <a:cs typeface="Times New Roman" charset="0"/>
                <a:sym typeface="Arial"/>
              </a:rPr>
              <a:t>Internet Research</a:t>
            </a:r>
          </a:p>
          <a:p>
            <a:pPr marL="1943025" lvl="1" indent="-457200">
              <a:spcBef>
                <a:spcPts val="0"/>
              </a:spcBef>
              <a:buFont typeface="Arial" panose="020B0604020202020204" pitchFamily="34" charset="0"/>
              <a:buChar char="•"/>
            </a:pPr>
            <a:r>
              <a:rPr lang="en-US" sz="3200" dirty="0">
                <a:solidFill>
                  <a:schemeClr val="tx1"/>
                </a:solidFill>
                <a:latin typeface="+mn-lt"/>
                <a:ea typeface="Times New Roman" charset="0"/>
                <a:cs typeface="Times New Roman" charset="0"/>
                <a:sym typeface="Arial"/>
              </a:rPr>
              <a:t>Where I got a lot of my existing knowledge from</a:t>
            </a:r>
          </a:p>
          <a:p>
            <a:pPr marL="457200" lvl="0" indent="-457200">
              <a:spcBef>
                <a:spcPts val="0"/>
              </a:spcBef>
              <a:buSzPct val="100000"/>
              <a:buFont typeface="Arial" panose="020B0604020202020204" pitchFamily="34" charset="0"/>
              <a:buChar char="•"/>
            </a:pPr>
            <a:r>
              <a:rPr lang="en-US" sz="3200" dirty="0">
                <a:solidFill>
                  <a:schemeClr val="tx1"/>
                </a:solidFill>
                <a:latin typeface="+mn-lt"/>
                <a:sym typeface="Arial"/>
              </a:rPr>
              <a:t>Library Research</a:t>
            </a:r>
          </a:p>
          <a:p>
            <a:pPr marL="1943025" lvl="1" indent="-457200">
              <a:spcBef>
                <a:spcPts val="0"/>
              </a:spcBef>
              <a:buFont typeface="Arial" panose="020B0604020202020204" pitchFamily="34" charset="0"/>
              <a:buChar char="•"/>
            </a:pPr>
            <a:r>
              <a:rPr lang="en-US" sz="3200" dirty="0">
                <a:solidFill>
                  <a:schemeClr val="tx1"/>
                </a:solidFill>
                <a:latin typeface="+mn-lt"/>
                <a:ea typeface="Times New Roman" charset="0"/>
                <a:cs typeface="Times New Roman" charset="0"/>
                <a:sym typeface="Arial"/>
              </a:rPr>
              <a:t>Gave me most of my findings on how the work given in college affects students mental health.</a:t>
            </a:r>
          </a:p>
          <a:p>
            <a:pPr marL="457200" lvl="0" indent="-457200">
              <a:spcBef>
                <a:spcPts val="0"/>
              </a:spcBef>
              <a:buSzPct val="100000"/>
              <a:buFont typeface="Arial" panose="020B0604020202020204" pitchFamily="34" charset="0"/>
              <a:buChar char="•"/>
            </a:pPr>
            <a:r>
              <a:rPr lang="en-US" sz="3200" dirty="0">
                <a:solidFill>
                  <a:schemeClr val="tx1"/>
                </a:solidFill>
                <a:latin typeface="+mn-lt"/>
                <a:sym typeface="Arial"/>
              </a:rPr>
              <a:t>Interview</a:t>
            </a:r>
            <a:endParaRPr lang="en-US" sz="3200" dirty="0">
              <a:solidFill>
                <a:schemeClr val="tx1"/>
              </a:solidFill>
              <a:latin typeface="+mn-lt"/>
              <a:ea typeface="Times" charset="0"/>
              <a:cs typeface="Times" charset="0"/>
              <a:sym typeface="Arial"/>
            </a:endParaRPr>
          </a:p>
          <a:p>
            <a:pPr marL="1943025" lvl="1" indent="-457200">
              <a:spcBef>
                <a:spcPts val="0"/>
              </a:spcBef>
              <a:buFont typeface="Arial" panose="020B0604020202020204" pitchFamily="34" charset="0"/>
              <a:buChar char="•"/>
            </a:pPr>
            <a:r>
              <a:rPr lang="en-US" sz="3200" dirty="0">
                <a:solidFill>
                  <a:schemeClr val="tx1"/>
                </a:solidFill>
                <a:latin typeface="+mn-lt"/>
                <a:ea typeface="Times" charset="0"/>
                <a:cs typeface="Times" charset="0"/>
                <a:sym typeface="Arial"/>
              </a:rPr>
              <a:t>More informative then I thought</a:t>
            </a:r>
          </a:p>
          <a:p>
            <a:pPr marL="1943025" lvl="1" indent="-457200">
              <a:spcBef>
                <a:spcPts val="0"/>
              </a:spcBef>
              <a:buFont typeface="Arial" panose="020B0604020202020204" pitchFamily="34" charset="0"/>
              <a:buChar char="•"/>
            </a:pPr>
            <a:r>
              <a:rPr lang="en-US" sz="3200" dirty="0">
                <a:solidFill>
                  <a:schemeClr val="tx1"/>
                </a:solidFill>
                <a:latin typeface="+mn-lt"/>
                <a:ea typeface="Times" charset="0"/>
                <a:cs typeface="Times" charset="0"/>
                <a:sym typeface="Arial"/>
              </a:rPr>
              <a:t>Gave me two different perceptions on how college affects students</a:t>
            </a:r>
            <a:endParaRPr lang="en-US" sz="3200" dirty="0">
              <a:latin typeface="+mn-lt"/>
              <a:ea typeface="Times" charset="0"/>
              <a:cs typeface="Times" charset="0"/>
              <a:sym typeface="Arial"/>
            </a:endParaRPr>
          </a:p>
          <a:p>
            <a:pPr marL="457200" lvl="0" indent="-457200">
              <a:spcBef>
                <a:spcPts val="0"/>
              </a:spcBef>
              <a:buSzPct val="100000"/>
              <a:buFont typeface="Arial" panose="020B0604020202020204" pitchFamily="34" charset="0"/>
              <a:buChar char="•"/>
            </a:pPr>
            <a:endParaRPr lang="en-US" sz="3200" dirty="0">
              <a:sym typeface="Arial"/>
            </a:endParaRPr>
          </a:p>
        </p:txBody>
      </p:sp>
      <p:sp>
        <p:nvSpPr>
          <p:cNvPr id="2" name="Text Placeholder 1"/>
          <p:cNvSpPr>
            <a:spLocks noGrp="1"/>
          </p:cNvSpPr>
          <p:nvPr>
            <p:ph type="body" idx="9"/>
          </p:nvPr>
        </p:nvSpPr>
        <p:spPr>
          <a:xfrm>
            <a:off x="32914028" y="6378480"/>
            <a:ext cx="10047017" cy="14246320"/>
          </a:xfrm>
        </p:spPr>
        <p:txBody>
          <a:bodyPr/>
          <a:lstStyle/>
          <a:p>
            <a:r>
              <a:rPr lang="en-US" sz="3200" dirty="0">
                <a:solidFill>
                  <a:srgbClr val="AA40D2"/>
                </a:solidFill>
                <a:latin typeface="+mn-lt"/>
              </a:rPr>
              <a:t>Though the mental state of students can suffer from the work given in college, the amount of work isn’t the only thing to blame. </a:t>
            </a:r>
            <a:r>
              <a:rPr lang="en-US" sz="3200" dirty="0">
                <a:solidFill>
                  <a:srgbClr val="FF0000"/>
                </a:solidFill>
                <a:latin typeface="+mn-lt"/>
              </a:rPr>
              <a:t>It is a matter of how students are able to cope/ deal with the work given to them.</a:t>
            </a:r>
            <a:r>
              <a:rPr lang="en-US" sz="3200" dirty="0">
                <a:latin typeface="+mn-lt"/>
              </a:rPr>
              <a:t> </a:t>
            </a:r>
            <a:r>
              <a:rPr lang="en-US" sz="3200" dirty="0">
                <a:solidFill>
                  <a:schemeClr val="accent2"/>
                </a:solidFill>
                <a:latin typeface="+mn-lt"/>
              </a:rPr>
              <a:t>The transition from high school to college might make college work seem more challenging and time consuming. </a:t>
            </a:r>
            <a:r>
              <a:rPr lang="en-US" sz="3200" dirty="0">
                <a:latin typeface="+mn-lt"/>
              </a:rPr>
              <a:t>Students like to claim that their professors give an unreasonable amount of work but if that was true than how come some students are able to complete the same amount of work even before the due date?  It is shown that if students manage their time properly they are less likely to be stressed. </a:t>
            </a:r>
          </a:p>
          <a:p>
            <a:r>
              <a:rPr lang="en-US" sz="3200" dirty="0">
                <a:latin typeface="+mn-lt"/>
              </a:rPr>
              <a:t>Students have to ask themselves if the work they are getting truly is unreasonable or if it is their time management skills that are causing them to feel overwhelmed?</a:t>
            </a:r>
          </a:p>
          <a:p>
            <a:r>
              <a:rPr lang="en-US" sz="3200" dirty="0">
                <a:latin typeface="+mn-lt"/>
              </a:rPr>
              <a:t>Financial strain of college can also give students stress to do well.</a:t>
            </a:r>
          </a:p>
          <a:p>
            <a:r>
              <a:rPr lang="en-US" sz="3200" dirty="0">
                <a:latin typeface="+mn-lt"/>
              </a:rPr>
              <a:t>This is important because if students are able to figure out what is causing them stress they can try various coping methods to help them deal with this new stress or even change their daily routine.</a:t>
            </a:r>
          </a:p>
        </p:txBody>
      </p:sp>
      <p:graphicFrame>
        <p:nvGraphicFramePr>
          <p:cNvPr id="11" name="Diagram 10" descr="There are other factors that contribute to the poor mental health of college students&#10;">
            <a:extLst>
              <a:ext uri="{FF2B5EF4-FFF2-40B4-BE49-F238E27FC236}">
                <a16:creationId xmlns:a16="http://schemas.microsoft.com/office/drawing/2014/main" id="{EAC2C751-E940-524D-9E63-DD75D50718FC}"/>
              </a:ext>
            </a:extLst>
          </p:cNvPr>
          <p:cNvGraphicFramePr/>
          <p:nvPr>
            <p:extLst>
              <p:ext uri="{D42A27DB-BD31-4B8C-83A1-F6EECF244321}">
                <p14:modId xmlns:p14="http://schemas.microsoft.com/office/powerpoint/2010/main" val="4123358908"/>
              </p:ext>
            </p:extLst>
          </p:nvPr>
        </p:nvGraphicFramePr>
        <p:xfrm>
          <a:off x="12366306" y="12830649"/>
          <a:ext cx="9615870" cy="100201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TextBox 14">
            <a:extLst>
              <a:ext uri="{FF2B5EF4-FFF2-40B4-BE49-F238E27FC236}">
                <a16:creationId xmlns:a16="http://schemas.microsoft.com/office/drawing/2014/main" id="{6920C3F9-E657-1D44-A887-D214A1DA4AAD}"/>
              </a:ext>
            </a:extLst>
          </p:cNvPr>
          <p:cNvSpPr txBox="1"/>
          <p:nvPr/>
        </p:nvSpPr>
        <p:spPr>
          <a:xfrm>
            <a:off x="12881459" y="16643461"/>
            <a:ext cx="3069078" cy="2308324"/>
          </a:xfrm>
          <a:prstGeom prst="rect">
            <a:avLst/>
          </a:prstGeom>
          <a:noFill/>
        </p:spPr>
        <p:txBody>
          <a:bodyPr wrap="square" rtlCol="0">
            <a:spAutoFit/>
          </a:bodyPr>
          <a:lstStyle/>
          <a:p>
            <a:r>
              <a:rPr lang="en-US" sz="3600" dirty="0">
                <a:solidFill>
                  <a:schemeClr val="tx1"/>
                </a:solidFill>
              </a:rPr>
              <a:t>Other factors contribute to poor student mental health</a:t>
            </a:r>
          </a:p>
        </p:txBody>
      </p:sp>
      <p:sp>
        <p:nvSpPr>
          <p:cNvPr id="23" name="Text Placeholder 22">
            <a:extLst>
              <a:ext uri="{FF2B5EF4-FFF2-40B4-BE49-F238E27FC236}">
                <a16:creationId xmlns:a16="http://schemas.microsoft.com/office/drawing/2014/main" id="{E793F501-C88B-A246-A78F-20A63781CA6F}"/>
              </a:ext>
            </a:extLst>
          </p:cNvPr>
          <p:cNvSpPr>
            <a:spLocks noGrp="1"/>
          </p:cNvSpPr>
          <p:nvPr>
            <p:ph type="body" idx="20"/>
          </p:nvPr>
        </p:nvSpPr>
        <p:spPr/>
        <p:txBody>
          <a:bodyPr/>
          <a:lstStyle/>
          <a:p>
            <a:r>
              <a:rPr lang="en-US" dirty="0">
                <a:solidFill>
                  <a:schemeClr val="bg1"/>
                </a:solidFill>
                <a:latin typeface="Baskerville Old Face" panose="02020602080505020303" pitchFamily="18" charset="77"/>
                <a:cs typeface="Apple Chancery" panose="03020702040506060504" pitchFamily="66" charset="-79"/>
              </a:rPr>
              <a:t>College = Stress ??</a:t>
            </a:r>
          </a:p>
        </p:txBody>
      </p:sp>
      <p:sp>
        <p:nvSpPr>
          <p:cNvPr id="32" name="TextBox 31">
            <a:extLst>
              <a:ext uri="{FF2B5EF4-FFF2-40B4-BE49-F238E27FC236}">
                <a16:creationId xmlns:a16="http://schemas.microsoft.com/office/drawing/2014/main" id="{12FFD715-5474-2F4E-B1C1-9644AD274BD1}"/>
              </a:ext>
            </a:extLst>
          </p:cNvPr>
          <p:cNvSpPr txBox="1"/>
          <p:nvPr/>
        </p:nvSpPr>
        <p:spPr>
          <a:xfrm>
            <a:off x="33182791" y="18183000"/>
            <a:ext cx="9778253" cy="14865608"/>
          </a:xfrm>
          <a:prstGeom prst="rect">
            <a:avLst/>
          </a:prstGeom>
          <a:noFill/>
        </p:spPr>
        <p:txBody>
          <a:bodyPr wrap="square" rtlCol="0">
            <a:spAutoFit/>
          </a:bodyPr>
          <a:lstStyle/>
          <a:p>
            <a:r>
              <a:rPr lang="en-US" sz="3200" dirty="0">
                <a:latin typeface="+mn-lt"/>
              </a:rPr>
              <a:t>Barton, Alison L., and Jameson K. Hirsch. “Permissive Parenting and Mental Health in College Students: Mediating Effects of Academic Entitlement.” </a:t>
            </a:r>
            <a:r>
              <a:rPr lang="en-US" sz="3200" i="1" dirty="0">
                <a:latin typeface="+mn-lt"/>
              </a:rPr>
              <a:t>Journal of American College Health</a:t>
            </a:r>
            <a:r>
              <a:rPr lang="en-US" sz="3200" dirty="0">
                <a:latin typeface="+mn-lt"/>
              </a:rPr>
              <a:t>, vol. 64, no. 1, 2015.</a:t>
            </a:r>
          </a:p>
          <a:p>
            <a:endParaRPr lang="en-US" sz="3200" dirty="0">
              <a:latin typeface="+mn-lt"/>
            </a:endParaRPr>
          </a:p>
          <a:p>
            <a:r>
              <a:rPr lang="en-US" sz="3200" dirty="0"/>
              <a:t>Henriques, Gregg. “The College Student Mental Health Crisis.” </a:t>
            </a:r>
            <a:r>
              <a:rPr lang="en-US" sz="3200" i="1" dirty="0"/>
              <a:t>Psychology Today</a:t>
            </a:r>
            <a:r>
              <a:rPr lang="en-US" sz="3200" dirty="0"/>
              <a:t>, Sussex Publishers, 15 Feb. 2014, </a:t>
            </a:r>
            <a:r>
              <a:rPr lang="en-US" sz="3200" dirty="0" err="1"/>
              <a:t>www.psychologytoday.com</a:t>
            </a:r>
            <a:r>
              <a:rPr lang="en-US" sz="3200" dirty="0"/>
              <a:t>/us/blog/theory-knowledge/201402/the-college-student-mental-health-crisis.</a:t>
            </a:r>
            <a:endParaRPr lang="en-US" sz="3200" dirty="0">
              <a:latin typeface="+mn-lt"/>
            </a:endParaRPr>
          </a:p>
          <a:p>
            <a:endParaRPr lang="en-US" sz="3200" dirty="0">
              <a:latin typeface="+mn-lt"/>
            </a:endParaRPr>
          </a:p>
          <a:p>
            <a:r>
              <a:rPr lang="en-US" sz="3200" dirty="0" err="1">
                <a:latin typeface="+mn-lt"/>
              </a:rPr>
              <a:t>Kadison</a:t>
            </a:r>
            <a:r>
              <a:rPr lang="en-US" sz="3200" dirty="0">
                <a:latin typeface="+mn-lt"/>
              </a:rPr>
              <a:t>, Richard, and Theresa Foy’ </a:t>
            </a:r>
            <a:r>
              <a:rPr lang="en-US" sz="3200" dirty="0" err="1">
                <a:latin typeface="+mn-lt"/>
              </a:rPr>
              <a:t>DiGeronimo</a:t>
            </a:r>
            <a:r>
              <a:rPr lang="en-US" sz="3200" dirty="0">
                <a:latin typeface="+mn-lt"/>
              </a:rPr>
              <a:t>. </a:t>
            </a:r>
            <a:r>
              <a:rPr lang="en-US" sz="3200" i="1" dirty="0">
                <a:latin typeface="+mn-lt"/>
              </a:rPr>
              <a:t>College of the Overwhelmed: The Campus Mental Health Crisis and What to Do about It. </a:t>
            </a:r>
            <a:r>
              <a:rPr lang="en-US" sz="3200" dirty="0">
                <a:latin typeface="+mn-lt"/>
              </a:rPr>
              <a:t>Jossey- Bass, 2004. </a:t>
            </a:r>
          </a:p>
          <a:p>
            <a:endParaRPr lang="en-US" sz="3200" dirty="0">
              <a:latin typeface="+mn-lt"/>
            </a:endParaRPr>
          </a:p>
          <a:p>
            <a:r>
              <a:rPr lang="en-US" sz="3200" dirty="0" err="1">
                <a:latin typeface="+mn-lt"/>
              </a:rPr>
              <a:t>Margitics</a:t>
            </a:r>
            <a:r>
              <a:rPr lang="en-US" sz="3200" dirty="0">
                <a:latin typeface="+mn-lt"/>
              </a:rPr>
              <a:t>, Ferenc, and </a:t>
            </a:r>
            <a:r>
              <a:rPr lang="en-US" sz="3200" dirty="0" err="1">
                <a:latin typeface="+mn-lt"/>
              </a:rPr>
              <a:t>Zsuzsa</a:t>
            </a:r>
            <a:r>
              <a:rPr lang="en-US" sz="3200" dirty="0">
                <a:latin typeface="+mn-lt"/>
              </a:rPr>
              <a:t>, </a:t>
            </a:r>
            <a:r>
              <a:rPr lang="en-US" sz="3200" dirty="0" err="1">
                <a:latin typeface="+mn-lt"/>
              </a:rPr>
              <a:t>Pauwlik</a:t>
            </a:r>
            <a:r>
              <a:rPr lang="en-US" sz="3200" dirty="0">
                <a:latin typeface="+mn-lt"/>
              </a:rPr>
              <a:t>. </a:t>
            </a:r>
            <a:r>
              <a:rPr lang="en-US" sz="3200" i="1" dirty="0">
                <a:latin typeface="+mn-lt"/>
              </a:rPr>
              <a:t>Depression, Subjective Well-Being, and Individual Aspirations of College Students.</a:t>
            </a:r>
            <a:r>
              <a:rPr lang="en-US" sz="3200" dirty="0">
                <a:latin typeface="+mn-lt"/>
              </a:rPr>
              <a:t> Nova Science Publishers, 2009.</a:t>
            </a:r>
          </a:p>
          <a:p>
            <a:endParaRPr lang="en-US" sz="3200" dirty="0">
              <a:latin typeface="+mn-lt"/>
            </a:endParaRPr>
          </a:p>
          <a:p>
            <a:r>
              <a:rPr lang="en-US" sz="3200" dirty="0">
                <a:latin typeface="+mn-lt"/>
              </a:rPr>
              <a:t>Morrow, </a:t>
            </a:r>
            <a:r>
              <a:rPr lang="en-US" sz="3200" dirty="0" err="1">
                <a:latin typeface="+mn-lt"/>
              </a:rPr>
              <a:t>Katheridne</a:t>
            </a:r>
            <a:r>
              <a:rPr lang="en-US" sz="3200" dirty="0">
                <a:latin typeface="+mn-lt"/>
              </a:rPr>
              <a:t> N</a:t>
            </a:r>
            <a:r>
              <a:rPr lang="en-US" sz="3200" i="1" dirty="0">
                <a:latin typeface="+mn-lt"/>
              </a:rPr>
              <a:t>. Mental Health of College Students.</a:t>
            </a:r>
            <a:r>
              <a:rPr lang="en-US" sz="3200" dirty="0">
                <a:latin typeface="+mn-lt"/>
              </a:rPr>
              <a:t> Nova Science Publishers, 2009.</a:t>
            </a:r>
          </a:p>
          <a:p>
            <a:endParaRPr lang="en-US" sz="3200" dirty="0">
              <a:latin typeface="+mn-lt"/>
            </a:endParaRPr>
          </a:p>
          <a:p>
            <a:r>
              <a:rPr lang="en-US" sz="3200" dirty="0" err="1">
                <a:latin typeface="+mn-lt"/>
              </a:rPr>
              <a:t>Nyantakyi</a:t>
            </a:r>
            <a:r>
              <a:rPr lang="en-US" sz="3200" dirty="0">
                <a:latin typeface="+mn-lt"/>
              </a:rPr>
              <a:t>, Gilbert. Personal interview. 27.Oct. 2018.</a:t>
            </a:r>
          </a:p>
          <a:p>
            <a:endParaRPr lang="en-US" sz="3200" dirty="0">
              <a:latin typeface="+mn-lt"/>
            </a:endParaRPr>
          </a:p>
          <a:p>
            <a:r>
              <a:rPr lang="en-US" sz="3200" dirty="0" err="1">
                <a:latin typeface="+mn-lt"/>
              </a:rPr>
              <a:t>Xatse</a:t>
            </a:r>
            <a:r>
              <a:rPr lang="en-US" sz="3200" dirty="0">
                <a:latin typeface="+mn-lt"/>
              </a:rPr>
              <a:t>. Mary. Personal Interview. 10. Oct. 2018.</a:t>
            </a:r>
          </a:p>
          <a:p>
            <a:endParaRPr lang="en-US" sz="3200" dirty="0"/>
          </a:p>
        </p:txBody>
      </p:sp>
      <p:sp>
        <p:nvSpPr>
          <p:cNvPr id="37" name="TextBox 36">
            <a:extLst>
              <a:ext uri="{FF2B5EF4-FFF2-40B4-BE49-F238E27FC236}">
                <a16:creationId xmlns:a16="http://schemas.microsoft.com/office/drawing/2014/main" id="{B184BD2E-AD6C-3046-A008-C432DE485C99}"/>
              </a:ext>
            </a:extLst>
          </p:cNvPr>
          <p:cNvSpPr txBox="1"/>
          <p:nvPr/>
        </p:nvSpPr>
        <p:spPr>
          <a:xfrm>
            <a:off x="12083043" y="28978144"/>
            <a:ext cx="20073357" cy="5570756"/>
          </a:xfrm>
          <a:prstGeom prst="rect">
            <a:avLst/>
          </a:prstGeom>
          <a:noFill/>
        </p:spPr>
        <p:txBody>
          <a:bodyPr wrap="square" rtlCol="0">
            <a:spAutoFit/>
          </a:bodyPr>
          <a:lstStyle/>
          <a:p>
            <a:r>
              <a:rPr lang="en-US" sz="3600" dirty="0">
                <a:latin typeface="+mn-lt"/>
              </a:rPr>
              <a:t>Skit: Justin is explaining health in college to an unwilling student, </a:t>
            </a:r>
            <a:r>
              <a:rPr lang="en-US" sz="3600" dirty="0" err="1">
                <a:latin typeface="+mn-lt"/>
              </a:rPr>
              <a:t>Chanya</a:t>
            </a:r>
            <a:r>
              <a:rPr lang="en-US" sz="3600" dirty="0">
                <a:latin typeface="+mn-lt"/>
              </a:rPr>
              <a:t>.</a:t>
            </a:r>
          </a:p>
          <a:p>
            <a:r>
              <a:rPr lang="en-US" sz="3600" dirty="0">
                <a:latin typeface="+mn-lt"/>
              </a:rPr>
              <a:t>My character is a college student meditating in the </a:t>
            </a:r>
            <a:r>
              <a:rPr lang="en-US" sz="3600" dirty="0" err="1">
                <a:latin typeface="+mn-lt"/>
              </a:rPr>
              <a:t>zen</a:t>
            </a:r>
            <a:r>
              <a:rPr lang="en-US" sz="3600" dirty="0">
                <a:latin typeface="+mn-lt"/>
              </a:rPr>
              <a:t> den. She then explains what the </a:t>
            </a:r>
            <a:r>
              <a:rPr lang="en-US" sz="3600" dirty="0" err="1">
                <a:latin typeface="+mn-lt"/>
              </a:rPr>
              <a:t>zen</a:t>
            </a:r>
            <a:r>
              <a:rPr lang="en-US" sz="3600" dirty="0">
                <a:latin typeface="+mn-lt"/>
              </a:rPr>
              <a:t> den is and how work given in college doesn’t cause stress, but how you deal with it.</a:t>
            </a:r>
          </a:p>
          <a:p>
            <a:r>
              <a:rPr lang="en-US" sz="3600" dirty="0">
                <a:latin typeface="+mn-lt"/>
              </a:rPr>
              <a:t>The importance of mental health is discussed.</a:t>
            </a:r>
          </a:p>
          <a:p>
            <a:endParaRPr lang="en-US" sz="3200" dirty="0">
              <a:latin typeface="+mn-lt"/>
            </a:endParaRPr>
          </a:p>
          <a:p>
            <a:endParaRPr lang="en-US" sz="3200" dirty="0">
              <a:latin typeface="+mn-lt"/>
            </a:endParaRPr>
          </a:p>
          <a:p>
            <a:endParaRPr lang="en-US" sz="3200" dirty="0">
              <a:latin typeface="+mn-lt"/>
            </a:endParaRPr>
          </a:p>
          <a:p>
            <a:endParaRPr lang="en-US" sz="3200" dirty="0">
              <a:latin typeface="+mn-lt"/>
            </a:endParaRPr>
          </a:p>
          <a:p>
            <a:endParaRPr lang="en-US" sz="2800" dirty="0"/>
          </a:p>
          <a:p>
            <a:endParaRPr lang="en-US" sz="2800" dirty="0"/>
          </a:p>
          <a:p>
            <a:endParaRPr lang="en-US" sz="2800" dirty="0"/>
          </a:p>
        </p:txBody>
      </p:sp>
      <p:pic>
        <p:nvPicPr>
          <p:cNvPr id="1028" name="Picture 4" descr="Collage of people offering wellness services">
            <a:extLst>
              <a:ext uri="{FF2B5EF4-FFF2-40B4-BE49-F238E27FC236}">
                <a16:creationId xmlns:a16="http://schemas.microsoft.com/office/drawing/2014/main" id="{868D5FFF-4777-E340-8F0D-D26CB0082FA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303680" y="22439086"/>
            <a:ext cx="14684913" cy="4683023"/>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371C1486-810D-6B45-9912-4AB7732E8BD5}"/>
              </a:ext>
            </a:extLst>
          </p:cNvPr>
          <p:cNvSpPr txBox="1"/>
          <p:nvPr/>
        </p:nvSpPr>
        <p:spPr>
          <a:xfrm>
            <a:off x="27737821" y="22083949"/>
            <a:ext cx="4022861" cy="6986528"/>
          </a:xfrm>
          <a:prstGeom prst="rect">
            <a:avLst/>
          </a:prstGeom>
          <a:noFill/>
        </p:spPr>
        <p:txBody>
          <a:bodyPr wrap="square" rtlCol="0">
            <a:spAutoFit/>
          </a:bodyPr>
          <a:lstStyle/>
          <a:p>
            <a:r>
              <a:rPr lang="en-US" sz="2800" dirty="0"/>
              <a:t>Different coping methods can help students overcome the stress they feel.</a:t>
            </a:r>
          </a:p>
          <a:p>
            <a:r>
              <a:rPr lang="en-US" sz="2800" dirty="0"/>
              <a:t>At the Wellness Center at Southern there are days when therapy dogs are brought in to help students destress.</a:t>
            </a:r>
          </a:p>
          <a:p>
            <a:r>
              <a:rPr lang="en-US" sz="2800" dirty="0"/>
              <a:t>The </a:t>
            </a:r>
            <a:r>
              <a:rPr lang="en-US" sz="2800" dirty="0" err="1"/>
              <a:t>zen</a:t>
            </a:r>
            <a:r>
              <a:rPr lang="en-US" sz="2800" dirty="0"/>
              <a:t> den is also a popular spot because students claim doing something simple as being in a different quiet room is destressing and relaxing.</a:t>
            </a:r>
          </a:p>
        </p:txBody>
      </p:sp>
      <p:graphicFrame>
        <p:nvGraphicFramePr>
          <p:cNvPr id="39" name="Diagram 38">
            <a:extLst>
              <a:ext uri="{FF2B5EF4-FFF2-40B4-BE49-F238E27FC236}">
                <a16:creationId xmlns:a16="http://schemas.microsoft.com/office/drawing/2014/main" id="{C6164611-B815-4646-B3C4-740411366DF9}"/>
              </a:ext>
            </a:extLst>
          </p:cNvPr>
          <p:cNvGraphicFramePr/>
          <p:nvPr>
            <p:extLst>
              <p:ext uri="{D42A27DB-BD31-4B8C-83A1-F6EECF244321}">
                <p14:modId xmlns:p14="http://schemas.microsoft.com/office/powerpoint/2010/main" val="2380890621"/>
              </p:ext>
            </p:extLst>
          </p:nvPr>
        </p:nvGraphicFramePr>
        <p:xfrm>
          <a:off x="13572610" y="5311929"/>
          <a:ext cx="17339091" cy="518261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41" name="TextBox 40">
            <a:extLst>
              <a:ext uri="{FF2B5EF4-FFF2-40B4-BE49-F238E27FC236}">
                <a16:creationId xmlns:a16="http://schemas.microsoft.com/office/drawing/2014/main" id="{FF62C638-C0CB-204C-8FB2-549AF27B5433}"/>
              </a:ext>
            </a:extLst>
          </p:cNvPr>
          <p:cNvSpPr txBox="1"/>
          <p:nvPr/>
        </p:nvSpPr>
        <p:spPr>
          <a:xfrm>
            <a:off x="19931378" y="9424457"/>
            <a:ext cx="7516302" cy="6955750"/>
          </a:xfrm>
          <a:prstGeom prst="rect">
            <a:avLst/>
          </a:prstGeom>
          <a:noFill/>
        </p:spPr>
        <p:txBody>
          <a:bodyPr wrap="square" rtlCol="0">
            <a:spAutoFit/>
          </a:bodyPr>
          <a:lstStyle/>
          <a:p>
            <a:pPr marL="571500" indent="-571500">
              <a:buFont typeface="Wingdings" pitchFamily="2" charset="2"/>
              <a:buChar char="Ø"/>
            </a:pPr>
            <a:r>
              <a:rPr lang="en-US" sz="3600" dirty="0">
                <a:cs typeface="Bangla MN" pitchFamily="2" charset="0"/>
              </a:rPr>
              <a:t>The answers differ based on who you ask; when I talked to current college students they felt constantly overwhelmed from their work which causes a strain on their mental health. When students leave college their perspective changes and they realize it wasn’t the work per se that gave them stress, but all the components that make up college.</a:t>
            </a:r>
          </a:p>
          <a:p>
            <a:endParaRPr lang="en-US" dirty="0"/>
          </a:p>
        </p:txBody>
      </p:sp>
      <p:sp>
        <p:nvSpPr>
          <p:cNvPr id="42" name="TextBox 41">
            <a:extLst>
              <a:ext uri="{FF2B5EF4-FFF2-40B4-BE49-F238E27FC236}">
                <a16:creationId xmlns:a16="http://schemas.microsoft.com/office/drawing/2014/main" id="{A6022972-7BFC-8246-94D1-B8350897E48E}"/>
              </a:ext>
            </a:extLst>
          </p:cNvPr>
          <p:cNvSpPr txBox="1"/>
          <p:nvPr/>
        </p:nvSpPr>
        <p:spPr>
          <a:xfrm>
            <a:off x="11815445" y="10012999"/>
            <a:ext cx="4456511" cy="4739759"/>
          </a:xfrm>
          <a:prstGeom prst="rect">
            <a:avLst/>
          </a:prstGeom>
          <a:noFill/>
        </p:spPr>
        <p:txBody>
          <a:bodyPr wrap="square" rtlCol="0">
            <a:spAutoFit/>
          </a:bodyPr>
          <a:lstStyle/>
          <a:p>
            <a:pPr marL="457200" indent="-457200">
              <a:buFont typeface="Wingdings" pitchFamily="2" charset="2"/>
              <a:buChar char="Ø"/>
            </a:pPr>
            <a:r>
              <a:rPr lang="en-US" sz="3200" dirty="0">
                <a:cs typeface="Bangla MN" pitchFamily="2" charset="0"/>
              </a:rPr>
              <a:t>When I spoke with a representative from the wellness center I was told that 7/10 college students reported getting under 5 hours of sleep a night. (</a:t>
            </a:r>
            <a:r>
              <a:rPr lang="en-US" sz="3200" dirty="0" err="1">
                <a:cs typeface="Bangla MN" pitchFamily="2" charset="0"/>
              </a:rPr>
              <a:t>Xatse</a:t>
            </a:r>
            <a:r>
              <a:rPr lang="en-US" sz="3200" dirty="0">
                <a:cs typeface="Bangla MN" pitchFamily="2" charset="0"/>
              </a:rPr>
              <a:t>)</a:t>
            </a:r>
          </a:p>
          <a:p>
            <a:endParaRPr lang="en-US" dirty="0"/>
          </a:p>
        </p:txBody>
      </p:sp>
      <p:sp>
        <p:nvSpPr>
          <p:cNvPr id="45" name="TextBox 44">
            <a:extLst>
              <a:ext uri="{FF2B5EF4-FFF2-40B4-BE49-F238E27FC236}">
                <a16:creationId xmlns:a16="http://schemas.microsoft.com/office/drawing/2014/main" id="{879AC270-C6ED-E747-80B7-5C5F4E12154C}"/>
              </a:ext>
            </a:extLst>
          </p:cNvPr>
          <p:cNvSpPr txBox="1"/>
          <p:nvPr/>
        </p:nvSpPr>
        <p:spPr>
          <a:xfrm>
            <a:off x="16047683" y="9308981"/>
            <a:ext cx="4330079" cy="4031873"/>
          </a:xfrm>
          <a:prstGeom prst="rect">
            <a:avLst/>
          </a:prstGeom>
          <a:noFill/>
        </p:spPr>
        <p:txBody>
          <a:bodyPr wrap="square" rtlCol="0">
            <a:spAutoFit/>
          </a:bodyPr>
          <a:lstStyle/>
          <a:p>
            <a:pPr marL="457200" indent="-457200">
              <a:buFont typeface="Wingdings" pitchFamily="2" charset="2"/>
              <a:buChar char="Ø"/>
            </a:pPr>
            <a:r>
              <a:rPr lang="en-US" sz="3200" dirty="0"/>
              <a:t>Students can also feel stress at their job or other extracurricular activities and misinterpret that as stress from school. (</a:t>
            </a:r>
            <a:r>
              <a:rPr lang="en-US" sz="3200" dirty="0" err="1"/>
              <a:t>Xatse</a:t>
            </a:r>
            <a:r>
              <a:rPr lang="en-US" sz="3200" dirty="0"/>
              <a:t>)</a:t>
            </a:r>
          </a:p>
        </p:txBody>
      </p:sp>
      <p:sp>
        <p:nvSpPr>
          <p:cNvPr id="48" name="TextBox 47">
            <a:extLst>
              <a:ext uri="{FF2B5EF4-FFF2-40B4-BE49-F238E27FC236}">
                <a16:creationId xmlns:a16="http://schemas.microsoft.com/office/drawing/2014/main" id="{CCAE3221-9DA2-5141-9C6B-E0CAA1AD8923}"/>
              </a:ext>
            </a:extLst>
          </p:cNvPr>
          <p:cNvSpPr txBox="1"/>
          <p:nvPr/>
        </p:nvSpPr>
        <p:spPr>
          <a:xfrm>
            <a:off x="18461750" y="16270326"/>
            <a:ext cx="10872202" cy="6278642"/>
          </a:xfrm>
          <a:prstGeom prst="rect">
            <a:avLst/>
          </a:prstGeom>
          <a:noFill/>
        </p:spPr>
        <p:txBody>
          <a:bodyPr wrap="square" rtlCol="0">
            <a:spAutoFit/>
          </a:bodyPr>
          <a:lstStyle/>
          <a:p>
            <a:pPr marL="571500" indent="-571500">
              <a:buFont typeface="Wingdings" pitchFamily="2" charset="2"/>
              <a:buChar char="Ø"/>
            </a:pPr>
            <a:r>
              <a:rPr lang="en-US" sz="3600" dirty="0"/>
              <a:t>Over- parenting… has been associated with higher levels of narcissism and entitlement among adult children. Further, entitled students are likely to have lower genuine self-esteem and are more likely to endorse academically inappropriate or uncivil behaviors… and evaluate assessors poorly who give them negative feedback on tests. …includes a tendency to credit external forces for one’s success and blame others for one’s failures. (Barton&amp; Jameson, 2). </a:t>
            </a:r>
          </a:p>
          <a:p>
            <a:endParaRPr lang="en-US" sz="2800" dirty="0"/>
          </a:p>
          <a:p>
            <a:endParaRPr lang="en-US" dirty="0"/>
          </a:p>
        </p:txBody>
      </p:sp>
      <p:sp>
        <p:nvSpPr>
          <p:cNvPr id="50" name="TextBox 49">
            <a:extLst>
              <a:ext uri="{FF2B5EF4-FFF2-40B4-BE49-F238E27FC236}">
                <a16:creationId xmlns:a16="http://schemas.microsoft.com/office/drawing/2014/main" id="{66B63945-A21F-B341-AF37-E7DCEA0FBEBF}"/>
              </a:ext>
            </a:extLst>
          </p:cNvPr>
          <p:cNvSpPr txBox="1"/>
          <p:nvPr/>
        </p:nvSpPr>
        <p:spPr>
          <a:xfrm>
            <a:off x="27737821" y="10494546"/>
            <a:ext cx="4418579" cy="6894195"/>
          </a:xfrm>
          <a:prstGeom prst="rect">
            <a:avLst/>
          </a:prstGeom>
          <a:noFill/>
        </p:spPr>
        <p:txBody>
          <a:bodyPr wrap="square" rtlCol="0">
            <a:spAutoFit/>
          </a:bodyPr>
          <a:lstStyle/>
          <a:p>
            <a:pPr marL="457200" indent="-457200">
              <a:buFont typeface="Wingdings" pitchFamily="2" charset="2"/>
              <a:buChar char="Ø"/>
            </a:pPr>
            <a:r>
              <a:rPr lang="en-US" sz="3600" dirty="0"/>
              <a:t>Working-students who are employed as school staff (teachers and principals), probably face higher levels of stress than 'regular' students… </a:t>
            </a:r>
            <a:r>
              <a:rPr lang="en-US" sz="3600"/>
              <a:t>(Morrow, </a:t>
            </a:r>
            <a:r>
              <a:rPr lang="en-US" sz="3600" dirty="0"/>
              <a:t>196).</a:t>
            </a:r>
            <a:br>
              <a:rPr lang="en-US" sz="3200" dirty="0"/>
            </a:br>
            <a:br>
              <a:rPr lang="en-US" sz="3200" dirty="0"/>
            </a:br>
            <a:endParaRPr lang="en-US" dirty="0"/>
          </a:p>
        </p:txBody>
      </p:sp>
    </p:spTree>
  </p:cSld>
  <p:clrMapOvr>
    <a:masterClrMapping/>
  </p:clrMapOvr>
</p:sld>
</file>

<file path=ppt/theme/theme1.xml><?xml version="1.0" encoding="utf-8"?>
<a:theme xmlns:a="http://schemas.openxmlformats.org/drawingml/2006/main" name="1_Classic 3 Columns">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ssic - Wide Center">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29284</TotalTime>
  <Words>809</Words>
  <Application>Microsoft Macintosh PowerPoint</Application>
  <PresentationFormat>Custom</PresentationFormat>
  <Paragraphs>72</Paragraphs>
  <Slides>1</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vt:i4>
      </vt:variant>
    </vt:vector>
  </HeadingPairs>
  <TitlesOfParts>
    <vt:vector size="13" baseType="lpstr">
      <vt:lpstr>Apple Chancery</vt:lpstr>
      <vt:lpstr>Apple Color Emoji</vt:lpstr>
      <vt:lpstr>Arial</vt:lpstr>
      <vt:lpstr>Bangla MN</vt:lpstr>
      <vt:lpstr>Baskerville Old Face</vt:lpstr>
      <vt:lpstr>Calibri</vt:lpstr>
      <vt:lpstr>Times</vt:lpstr>
      <vt:lpstr>Times New Roman</vt:lpstr>
      <vt:lpstr>Trebuchet MS</vt:lpstr>
      <vt:lpstr>Wingdings</vt:lpstr>
      <vt:lpstr>1_Classic 3 Columns</vt:lpstr>
      <vt:lpstr>Classic - Wide Center</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Roman, DeVante A.</dc:creator>
  <cp:lastModifiedBy>Aboagye, Nicole A.</cp:lastModifiedBy>
  <cp:revision>77</cp:revision>
  <cp:lastPrinted>2018-10-28T01:02:12Z</cp:lastPrinted>
  <dcterms:modified xsi:type="dcterms:W3CDTF">2018-11-13T14:35:44Z</dcterms:modified>
</cp:coreProperties>
</file>