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 id="2147483653" r:id="rId2"/>
  </p:sldMasterIdLst>
  <p:notesMasterIdLst>
    <p:notesMasterId r:id="rId4"/>
  </p:notesMasterIdLst>
  <p:sldIdLst>
    <p:sldId id="256" r:id="rId3"/>
  </p:sldIdLst>
  <p:sldSz cx="43891200" cy="329184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7402" autoAdjust="0"/>
    <p:restoredTop sz="94660"/>
  </p:normalViewPr>
  <p:slideViewPr>
    <p:cSldViewPr snapToGrid="0">
      <p:cViewPr>
        <p:scale>
          <a:sx n="25" d="100"/>
          <a:sy n="25" d="100"/>
        </p:scale>
        <p:origin x="-48" y="64"/>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3037839" cy="464820"/>
          </a:xfrm>
          <a:prstGeom prst="rect">
            <a:avLst/>
          </a:prstGeom>
          <a:noFill/>
          <a:ln>
            <a:noFill/>
          </a:ln>
        </p:spPr>
        <p:txBody>
          <a:bodyPr lIns="93162" tIns="93162" rIns="93162" bIns="93162"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0937" y="0"/>
            <a:ext cx="3037839" cy="464820"/>
          </a:xfrm>
          <a:prstGeom prst="rect">
            <a:avLst/>
          </a:prstGeom>
          <a:noFill/>
          <a:ln>
            <a:noFill/>
          </a:ln>
        </p:spPr>
        <p:txBody>
          <a:bodyPr lIns="93162" tIns="93162" rIns="93162" bIns="93162"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041" y="4415790"/>
            <a:ext cx="5608319" cy="4183380"/>
          </a:xfrm>
          <a:prstGeom prst="rect">
            <a:avLst/>
          </a:prstGeom>
          <a:noFill/>
          <a:ln>
            <a:noFill/>
          </a:ln>
        </p:spPr>
        <p:txBody>
          <a:bodyPr lIns="93162" tIns="93162" rIns="93162" bIns="93162" anchor="t" anchorCtr="0"/>
          <a:lstStyle>
            <a:lvl1pPr marL="0" marR="0" lvl="0" indent="0" algn="l" rtl="0">
              <a:spcBef>
                <a:spcPts val="0"/>
              </a:spcBef>
              <a:buNone/>
              <a:defRPr sz="5800" b="0" i="0" u="none" strike="noStrike" cap="none">
                <a:solidFill>
                  <a:schemeClr val="dk1"/>
                </a:solidFill>
                <a:latin typeface="Calibri"/>
                <a:ea typeface="Calibri"/>
                <a:cs typeface="Calibri"/>
                <a:sym typeface="Calibri"/>
              </a:defRPr>
            </a:lvl1pPr>
            <a:lvl2pPr marL="2194451" marR="0" lvl="1" indent="-10050" algn="l" rtl="0">
              <a:spcBef>
                <a:spcPts val="0"/>
              </a:spcBef>
              <a:buNone/>
              <a:defRPr sz="5800" b="0" i="0" u="none" strike="noStrike" cap="none">
                <a:solidFill>
                  <a:schemeClr val="dk1"/>
                </a:solidFill>
                <a:latin typeface="Calibri"/>
                <a:ea typeface="Calibri"/>
                <a:cs typeface="Calibri"/>
                <a:sym typeface="Calibri"/>
              </a:defRPr>
            </a:lvl2pPr>
            <a:lvl3pPr marL="4388900" marR="0" lvl="2" indent="-7399" algn="l" rtl="0">
              <a:spcBef>
                <a:spcPts val="0"/>
              </a:spcBef>
              <a:buNone/>
              <a:defRPr sz="5800" b="0" i="0" u="none" strike="noStrike" cap="none">
                <a:solidFill>
                  <a:schemeClr val="dk1"/>
                </a:solidFill>
                <a:latin typeface="Calibri"/>
                <a:ea typeface="Calibri"/>
                <a:cs typeface="Calibri"/>
                <a:sym typeface="Calibri"/>
              </a:defRPr>
            </a:lvl3pPr>
            <a:lvl4pPr marL="6583351" marR="0" lvl="3" indent="-4750" algn="l" rtl="0">
              <a:spcBef>
                <a:spcPts val="0"/>
              </a:spcBef>
              <a:buNone/>
              <a:defRPr sz="5800" b="0" i="0" u="none" strike="noStrike" cap="none">
                <a:solidFill>
                  <a:schemeClr val="dk1"/>
                </a:solidFill>
                <a:latin typeface="Calibri"/>
                <a:ea typeface="Calibri"/>
                <a:cs typeface="Calibri"/>
                <a:sym typeface="Calibri"/>
              </a:defRPr>
            </a:lvl4pPr>
            <a:lvl5pPr marL="8777801" marR="0" lvl="4" indent="-2100" algn="l" rtl="0">
              <a:spcBef>
                <a:spcPts val="0"/>
              </a:spcBef>
              <a:buNone/>
              <a:defRPr sz="5800" b="0" i="0" u="none" strike="noStrike" cap="none">
                <a:solidFill>
                  <a:schemeClr val="dk1"/>
                </a:solidFill>
                <a:latin typeface="Calibri"/>
                <a:ea typeface="Calibri"/>
                <a:cs typeface="Calibri"/>
                <a:sym typeface="Calibri"/>
              </a:defRPr>
            </a:lvl5pPr>
            <a:lvl6pPr marL="10972252" marR="0" lvl="5" indent="-12151" algn="l" rtl="0">
              <a:spcBef>
                <a:spcPts val="0"/>
              </a:spcBef>
              <a:buNone/>
              <a:defRPr sz="5800" b="0" i="0" u="none" strike="noStrike" cap="none">
                <a:solidFill>
                  <a:schemeClr val="dk1"/>
                </a:solidFill>
                <a:latin typeface="Calibri"/>
                <a:ea typeface="Calibri"/>
                <a:cs typeface="Calibri"/>
                <a:sym typeface="Calibri"/>
              </a:defRPr>
            </a:lvl6pPr>
            <a:lvl7pPr marL="13166703" marR="0" lvl="6" indent="-9503" algn="l" rtl="0">
              <a:spcBef>
                <a:spcPts val="0"/>
              </a:spcBef>
              <a:buNone/>
              <a:defRPr sz="5800" b="0" i="0" u="none" strike="noStrike" cap="none">
                <a:solidFill>
                  <a:schemeClr val="dk1"/>
                </a:solidFill>
                <a:latin typeface="Calibri"/>
                <a:ea typeface="Calibri"/>
                <a:cs typeface="Calibri"/>
                <a:sym typeface="Calibri"/>
              </a:defRPr>
            </a:lvl7pPr>
            <a:lvl8pPr marL="15361152" marR="0" lvl="7" indent="-6852" algn="l" rtl="0">
              <a:spcBef>
                <a:spcPts val="0"/>
              </a:spcBef>
              <a:buNone/>
              <a:defRPr sz="5800" b="0" i="0" u="none" strike="noStrike" cap="none">
                <a:solidFill>
                  <a:schemeClr val="dk1"/>
                </a:solidFill>
                <a:latin typeface="Calibri"/>
                <a:ea typeface="Calibri"/>
                <a:cs typeface="Calibri"/>
                <a:sym typeface="Calibri"/>
              </a:defRPr>
            </a:lvl8pPr>
            <a:lvl9pPr marL="17555604" marR="0" lvl="8" indent="-4204" algn="l" rtl="0">
              <a:spcBef>
                <a:spcPts val="0"/>
              </a:spcBef>
              <a:buNone/>
              <a:defRPr sz="58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29967"/>
            <a:ext cx="3037839" cy="464820"/>
          </a:xfrm>
          <a:prstGeom prst="rect">
            <a:avLst/>
          </a:prstGeom>
          <a:noFill/>
          <a:ln>
            <a:noFill/>
          </a:ln>
        </p:spPr>
        <p:txBody>
          <a:bodyPr lIns="93162" tIns="93162" rIns="93162" bIns="93162"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n-US" sz="1200" smtClean="0">
                <a:solidFill>
                  <a:schemeClr val="dk1"/>
                </a:solidFill>
                <a:latin typeface="Calibri"/>
                <a:ea typeface="Calibri"/>
                <a:cs typeface="Calibri"/>
                <a:sym typeface="Calibri"/>
              </a:rPr>
              <a:pPr algn="r">
                <a:buSzPct val="25000"/>
              </a:pP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354362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sz="5900" dirty="0"/>
          </a:p>
        </p:txBody>
      </p:sp>
      <p:sp>
        <p:nvSpPr>
          <p:cNvPr id="176" name="Shape 176"/>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a:t>
            </a:fld>
            <a:endParaRPr lang="en-US"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Standard 3 columns">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904186" y="6295353"/>
            <a:ext cx="13591276"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body" idx="2"/>
          </p:nvPr>
        </p:nvSpPr>
        <p:spPr>
          <a:xfrm>
            <a:off x="922337" y="5431994"/>
            <a:ext cx="13573126"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body" idx="3"/>
          </p:nvPr>
        </p:nvSpPr>
        <p:spPr>
          <a:xfrm>
            <a:off x="922337" y="18240478"/>
            <a:ext cx="1359286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body" idx="4"/>
          </p:nvPr>
        </p:nvSpPr>
        <p:spPr>
          <a:xfrm>
            <a:off x="942079" y="17409229"/>
            <a:ext cx="1357312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body" idx="5"/>
          </p:nvPr>
        </p:nvSpPr>
        <p:spPr>
          <a:xfrm>
            <a:off x="15154276" y="21595082"/>
            <a:ext cx="1357153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body" idx="6"/>
          </p:nvPr>
        </p:nvSpPr>
        <p:spPr>
          <a:xfrm>
            <a:off x="15154276" y="20739662"/>
            <a:ext cx="1357153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body" idx="7"/>
          </p:nvPr>
        </p:nvSpPr>
        <p:spPr>
          <a:xfrm>
            <a:off x="15162215" y="6295353"/>
            <a:ext cx="1357153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body" idx="8"/>
          </p:nvPr>
        </p:nvSpPr>
        <p:spPr>
          <a:xfrm>
            <a:off x="15154276" y="5431994"/>
            <a:ext cx="1357947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0" name="Shape 110"/>
          <p:cNvSpPr txBox="1">
            <a:spLocks noGrp="1"/>
          </p:cNvSpPr>
          <p:nvPr>
            <p:ph type="body" idx="9"/>
          </p:nvPr>
        </p:nvSpPr>
        <p:spPr>
          <a:xfrm>
            <a:off x="29395740" y="5431994"/>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1" name="Shape 111"/>
          <p:cNvSpPr txBox="1">
            <a:spLocks noGrp="1"/>
          </p:cNvSpPr>
          <p:nvPr>
            <p:ph type="body" idx="13"/>
          </p:nvPr>
        </p:nvSpPr>
        <p:spPr>
          <a:xfrm>
            <a:off x="29395740" y="6295353"/>
            <a:ext cx="13576028"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2" name="Shape 112"/>
          <p:cNvSpPr txBox="1">
            <a:spLocks noGrp="1"/>
          </p:cNvSpPr>
          <p:nvPr>
            <p:ph type="body" idx="14"/>
          </p:nvPr>
        </p:nvSpPr>
        <p:spPr>
          <a:xfrm>
            <a:off x="29395740" y="17377121"/>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3" name="Shape 113"/>
          <p:cNvSpPr txBox="1">
            <a:spLocks noGrp="1"/>
          </p:cNvSpPr>
          <p:nvPr>
            <p:ph type="body" idx="15"/>
          </p:nvPr>
        </p:nvSpPr>
        <p:spPr>
          <a:xfrm>
            <a:off x="29390709" y="18157350"/>
            <a:ext cx="13581061"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4" name="Shape 114"/>
          <p:cNvSpPr txBox="1">
            <a:spLocks noGrp="1"/>
          </p:cNvSpPr>
          <p:nvPr>
            <p:ph type="body" idx="16"/>
          </p:nvPr>
        </p:nvSpPr>
        <p:spPr>
          <a:xfrm>
            <a:off x="29395740" y="25845656"/>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5" name="Shape 115"/>
          <p:cNvSpPr txBox="1">
            <a:spLocks noGrp="1"/>
          </p:cNvSpPr>
          <p:nvPr>
            <p:ph type="body" idx="17"/>
          </p:nvPr>
        </p:nvSpPr>
        <p:spPr>
          <a:xfrm>
            <a:off x="29395740" y="26625887"/>
            <a:ext cx="13581061"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6" name="Shape 116"/>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Wide center column">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904187" y="6212225"/>
            <a:ext cx="10056813"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7" name="Shape 157"/>
          <p:cNvSpPr txBox="1">
            <a:spLocks noGrp="1"/>
          </p:cNvSpPr>
          <p:nvPr>
            <p:ph type="body" idx="2"/>
          </p:nvPr>
        </p:nvSpPr>
        <p:spPr>
          <a:xfrm>
            <a:off x="922341" y="5348867"/>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8" name="Shape 158"/>
          <p:cNvSpPr txBox="1">
            <a:spLocks noGrp="1"/>
          </p:cNvSpPr>
          <p:nvPr>
            <p:ph type="body" idx="3"/>
          </p:nvPr>
        </p:nvSpPr>
        <p:spPr>
          <a:xfrm>
            <a:off x="902598" y="15043762"/>
            <a:ext cx="10058399"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9" name="Shape 159"/>
          <p:cNvSpPr txBox="1">
            <a:spLocks noGrp="1"/>
          </p:cNvSpPr>
          <p:nvPr>
            <p:ph type="body" idx="4"/>
          </p:nvPr>
        </p:nvSpPr>
        <p:spPr>
          <a:xfrm>
            <a:off x="922338" y="14212512"/>
            <a:ext cx="10050461"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0" name="Shape 160"/>
          <p:cNvSpPr txBox="1">
            <a:spLocks noGrp="1"/>
          </p:cNvSpPr>
          <p:nvPr>
            <p:ph type="body" idx="5"/>
          </p:nvPr>
        </p:nvSpPr>
        <p:spPr>
          <a:xfrm>
            <a:off x="11587163" y="6204287"/>
            <a:ext cx="20720047"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1" name="Shape 161"/>
          <p:cNvSpPr txBox="1">
            <a:spLocks noGrp="1"/>
          </p:cNvSpPr>
          <p:nvPr>
            <p:ph type="body" idx="6"/>
          </p:nvPr>
        </p:nvSpPr>
        <p:spPr>
          <a:xfrm>
            <a:off x="11587164" y="5348867"/>
            <a:ext cx="20720050"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2" name="Shape 162"/>
          <p:cNvSpPr txBox="1">
            <a:spLocks noGrp="1"/>
          </p:cNvSpPr>
          <p:nvPr>
            <p:ph type="body" idx="7"/>
          </p:nvPr>
        </p:nvSpPr>
        <p:spPr>
          <a:xfrm>
            <a:off x="11587164" y="21896537"/>
            <a:ext cx="20720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body" idx="8"/>
          </p:nvPr>
        </p:nvSpPr>
        <p:spPr>
          <a:xfrm>
            <a:off x="11587161" y="21074745"/>
            <a:ext cx="20720050"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body" idx="9"/>
          </p:nvPr>
        </p:nvSpPr>
        <p:spPr>
          <a:xfrm>
            <a:off x="32905537" y="534886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body" idx="13"/>
          </p:nvPr>
        </p:nvSpPr>
        <p:spPr>
          <a:xfrm>
            <a:off x="32905537" y="6212225"/>
            <a:ext cx="10047017"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6" name="Shape 166"/>
          <p:cNvSpPr txBox="1">
            <a:spLocks noGrp="1"/>
          </p:cNvSpPr>
          <p:nvPr>
            <p:ph type="body" idx="14"/>
          </p:nvPr>
        </p:nvSpPr>
        <p:spPr>
          <a:xfrm>
            <a:off x="32905537" y="1427273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7" name="Shape 167"/>
          <p:cNvSpPr txBox="1">
            <a:spLocks noGrp="1"/>
          </p:cNvSpPr>
          <p:nvPr>
            <p:ph type="body" idx="15"/>
          </p:nvPr>
        </p:nvSpPr>
        <p:spPr>
          <a:xfrm>
            <a:off x="32905537" y="15011401"/>
            <a:ext cx="10052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8" name="Shape 168"/>
          <p:cNvSpPr txBox="1">
            <a:spLocks noGrp="1"/>
          </p:cNvSpPr>
          <p:nvPr>
            <p:ph type="body" idx="16"/>
          </p:nvPr>
        </p:nvSpPr>
        <p:spPr>
          <a:xfrm>
            <a:off x="32905537" y="25669876"/>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9" name="Shape 169"/>
          <p:cNvSpPr txBox="1">
            <a:spLocks noGrp="1"/>
          </p:cNvSpPr>
          <p:nvPr>
            <p:ph type="body" idx="17"/>
          </p:nvPr>
        </p:nvSpPr>
        <p:spPr>
          <a:xfrm>
            <a:off x="32905537" y="26436775"/>
            <a:ext cx="10052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0" name="Shape 170"/>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1" name="Shape 171"/>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2" name="Shape 172"/>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tandard 4 columns">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904187" y="6378480"/>
            <a:ext cx="1005681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2"/>
          </p:nvPr>
        </p:nvSpPr>
        <p:spPr>
          <a:xfrm>
            <a:off x="922341" y="5548748"/>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3"/>
          </p:nvPr>
        </p:nvSpPr>
        <p:spPr>
          <a:xfrm>
            <a:off x="922338" y="14212512"/>
            <a:ext cx="10050461"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4"/>
          </p:nvPr>
        </p:nvSpPr>
        <p:spPr>
          <a:xfrm>
            <a:off x="11587164" y="6378480"/>
            <a:ext cx="1004887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body" idx="5"/>
          </p:nvPr>
        </p:nvSpPr>
        <p:spPr>
          <a:xfrm>
            <a:off x="11587165" y="5548748"/>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6"/>
          </p:nvPr>
        </p:nvSpPr>
        <p:spPr>
          <a:xfrm>
            <a:off x="22258339" y="6378480"/>
            <a:ext cx="1004887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body" idx="7"/>
          </p:nvPr>
        </p:nvSpPr>
        <p:spPr>
          <a:xfrm>
            <a:off x="22250400" y="5548748"/>
            <a:ext cx="10058399"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body" idx="8"/>
          </p:nvPr>
        </p:nvSpPr>
        <p:spPr>
          <a:xfrm>
            <a:off x="32914028" y="5548748"/>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body" idx="9"/>
          </p:nvPr>
        </p:nvSpPr>
        <p:spPr>
          <a:xfrm>
            <a:off x="32914028" y="6378480"/>
            <a:ext cx="10047017"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body" idx="13"/>
          </p:nvPr>
        </p:nvSpPr>
        <p:spPr>
          <a:xfrm>
            <a:off x="32914028" y="1427273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14"/>
          </p:nvPr>
        </p:nvSpPr>
        <p:spPr>
          <a:xfrm>
            <a:off x="32914028" y="15011401"/>
            <a:ext cx="10052050"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15"/>
          </p:nvPr>
        </p:nvSpPr>
        <p:spPr>
          <a:xfrm>
            <a:off x="32914028" y="25679401"/>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body" idx="16"/>
          </p:nvPr>
        </p:nvSpPr>
        <p:spPr>
          <a:xfrm>
            <a:off x="32914028" y="26433446"/>
            <a:ext cx="10052050"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body" idx="17"/>
          </p:nvPr>
        </p:nvSpPr>
        <p:spPr>
          <a:xfrm>
            <a:off x="904187" y="14951551"/>
            <a:ext cx="1005681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37226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hyperlink" Target="http://www.facebook.com/pages/PosterPresentationscom/217914411419?v=app_4949752878&amp;ref=ts" TargetMode="External"/><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9.png"/><Relationship Id="rId3" Type="http://schemas.openxmlformats.org/officeDocument/2006/relationships/theme" Target="../theme/theme2.xml"/><Relationship Id="rId7" Type="http://schemas.openxmlformats.org/officeDocument/2006/relationships/hyperlink" Target="http://www.facebook.com/pages/PosterPresentationscom/217914411419?v=app_4949752878&amp;ref=ts" TargetMode="External"/><Relationship Id="rId12" Type="http://schemas.openxmlformats.org/officeDocument/2006/relationships/image" Target="../media/image8.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2C3F71"/>
            </a:gs>
            <a:gs pos="34000">
              <a:srgbClr val="B3BBC9"/>
            </a:gs>
            <a:gs pos="100000">
              <a:srgbClr val="E1E7F4"/>
            </a:gs>
          </a:gsLst>
          <a:lin ang="16200000" scaled="0"/>
        </a:gradFill>
        <a:effectLst/>
      </p:bgPr>
    </p:bg>
    <p:spTree>
      <p:nvGrpSpPr>
        <p:cNvPr id="1" name="Shape 64"/>
        <p:cNvGrpSpPr/>
        <p:nvPr/>
      </p:nvGrpSpPr>
      <p:grpSpPr>
        <a:xfrm>
          <a:off x="0" y="0"/>
          <a:ext cx="0" cy="0"/>
          <a:chOff x="0" y="0"/>
          <a:chExt cx="0" cy="0"/>
        </a:xfrm>
      </p:grpSpPr>
      <p:sp>
        <p:nvSpPr>
          <p:cNvPr id="65" name="Shape 65"/>
          <p:cNvSpPr/>
          <p:nvPr/>
        </p:nvSpPr>
        <p:spPr>
          <a:xfrm>
            <a:off x="0" y="0"/>
            <a:ext cx="43891199" cy="4800600"/>
          </a:xfrm>
          <a:prstGeom prst="rect">
            <a:avLst/>
          </a:prstGeom>
          <a:solidFill>
            <a:srgbClr val="425EA9"/>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66" name="Shape 66"/>
          <p:cNvSpPr/>
          <p:nvPr/>
        </p:nvSpPr>
        <p:spPr>
          <a:xfrm>
            <a:off x="0" y="4805362"/>
            <a:ext cx="43891199" cy="152399"/>
          </a:xfrm>
          <a:prstGeom prst="rect">
            <a:avLst/>
          </a:prstGeom>
          <a:solidFill>
            <a:srgbClr val="2C3F71"/>
          </a:solidFill>
          <a:ln>
            <a:noFill/>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cxnSp>
        <p:nvCxnSpPr>
          <p:cNvPr id="67" name="Shape 67"/>
          <p:cNvCxnSpPr/>
          <p:nvPr/>
        </p:nvCxnSpPr>
        <p:spPr>
          <a:xfrm rot="10800000" flipH="1">
            <a:off x="-13946601" y="11526117"/>
            <a:ext cx="13577436" cy="817"/>
          </a:xfrm>
          <a:prstGeom prst="straightConnector1">
            <a:avLst/>
          </a:prstGeom>
          <a:noFill/>
          <a:ln w="9525" cap="flat" cmpd="sng">
            <a:solidFill>
              <a:srgbClr val="F2F2F2"/>
            </a:solidFill>
            <a:prstDash val="solid"/>
            <a:round/>
            <a:headEnd type="none" w="med" len="med"/>
            <a:tailEnd type="none" w="med" len="med"/>
          </a:ln>
        </p:spPr>
      </p:cxnSp>
      <p:sp>
        <p:nvSpPr>
          <p:cNvPr id="68" name="Shape 68"/>
          <p:cNvSpPr/>
          <p:nvPr/>
        </p:nvSpPr>
        <p:spPr>
          <a:xfrm>
            <a:off x="922337"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69" name="Shape 69"/>
          <p:cNvSpPr/>
          <p:nvPr/>
        </p:nvSpPr>
        <p:spPr>
          <a:xfrm>
            <a:off x="15154504"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70" name="Shape 70"/>
          <p:cNvSpPr/>
          <p:nvPr/>
        </p:nvSpPr>
        <p:spPr>
          <a:xfrm>
            <a:off x="29386668"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grpSp>
        <p:nvGrpSpPr>
          <p:cNvPr id="71" name="Shape 71"/>
          <p:cNvGrpSpPr/>
          <p:nvPr/>
        </p:nvGrpSpPr>
        <p:grpSpPr>
          <a:xfrm>
            <a:off x="44157837" y="-55065"/>
            <a:ext cx="11062138" cy="32973464"/>
            <a:chOff x="44157837" y="-55065"/>
            <a:chExt cx="11062138" cy="32973464"/>
          </a:xfrm>
        </p:grpSpPr>
        <p:sp>
          <p:nvSpPr>
            <p:cNvPr id="72" name="Shape 72"/>
            <p:cNvSpPr/>
            <p:nvPr/>
          </p:nvSpPr>
          <p:spPr>
            <a:xfrm>
              <a:off x="44157837" y="-55065"/>
              <a:ext cx="11062138" cy="32973464"/>
            </a:xfrm>
            <a:prstGeom prst="rect">
              <a:avLst/>
            </a:prstGeom>
            <a:solidFill>
              <a:srgbClr val="0C0C0C"/>
            </a:solidFill>
            <a:ln>
              <a:noFill/>
            </a:ln>
          </p:spPr>
          <p:txBody>
            <a:bodyPr lIns="457200" tIns="457200" rIns="457200" bIns="0" anchor="t" anchorCtr="0">
              <a:noAutofit/>
            </a:bodyPr>
            <a:lstStyle/>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 (cont.)</a:t>
              </a:r>
            </a:p>
            <a:p>
              <a:pPr marL="0" marR="0" lvl="0" indent="0" algn="ctr" rtl="0">
                <a:spcBef>
                  <a:spcPts val="0"/>
                </a:spcBef>
                <a:buNone/>
              </a:pPr>
              <a:endParaRPr sz="3600" b="1">
                <a:solidFill>
                  <a:schemeClr val="lt1"/>
                </a:solidFill>
                <a:latin typeface="Trebuchet MS"/>
                <a:ea typeface="Trebuchet MS"/>
                <a:cs typeface="Trebuchet MS"/>
                <a:sym typeface="Trebuchet MS"/>
              </a:endParaRPr>
            </a:p>
            <a:p>
              <a:pPr marL="0" marR="0" lvl="0" indent="0" algn="ctr" rtl="0">
                <a:spcBef>
                  <a:spcPts val="0"/>
                </a:spcBef>
                <a:spcAft>
                  <a:spcPts val="0"/>
                </a:spcAft>
                <a:buSzPct val="25000"/>
                <a:buNone/>
              </a:pPr>
              <a:r>
                <a:rPr lang="en-US" sz="3200" b="1">
                  <a:solidFill>
                    <a:srgbClr val="FFC000"/>
                  </a:solidFill>
                  <a:latin typeface="Trebuchet MS"/>
                  <a:ea typeface="Trebuchet MS"/>
                  <a:cs typeface="Trebuchet MS"/>
                  <a:sym typeface="Trebuchet MS"/>
                </a:rPr>
                <a:t>How to change the template color theme</a:t>
              </a:r>
            </a:p>
            <a:p>
              <a:pPr marL="0" marR="0" lvl="2"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easily change the color theme of your poster by going to the DESIGN menu, click on COLORS, and choose the color theme of your choice. You can also create your own color theme.</a:t>
              </a:r>
            </a:p>
            <a:p>
              <a:pPr marL="0" marR="0" lvl="2"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manually change the color of your background by going to VIEW &gt; SLIDE MASTER.  After you finish working on the master be sure to go to VIEW &gt; NORMAL to continue working on your poster.</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Text</a:t>
              </a:r>
            </a:p>
            <a:p>
              <a:pPr marL="3265488" marR="0" lvl="2" indent="-1587"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The template comes with a number of pre-formatted placeholders for headers and text blocks. You can add more blocks by copying and pasting the existing ones or by adding a text box from the HOME menu. </a:t>
              </a:r>
            </a:p>
            <a:p>
              <a:pPr marL="1518341" marR="0" lvl="2" indent="-7041" algn="l" rtl="0">
                <a:spcBef>
                  <a:spcPts val="0"/>
                </a:spcBef>
                <a:spcAft>
                  <a:spcPts val="0"/>
                </a:spcAft>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BFBFBF"/>
                </a:buClr>
                <a:buSzPct val="25000"/>
                <a:buFont typeface="Trebuchet MS"/>
                <a:buNone/>
              </a:pPr>
              <a:r>
                <a:rPr lang="en-US" sz="2400" b="0">
                  <a:solidFill>
                    <a:srgbClr val="BFBFBF"/>
                  </a:solidFill>
                  <a:latin typeface="Trebuchet MS"/>
                  <a:ea typeface="Trebuchet MS"/>
                  <a:cs typeface="Trebuchet MS"/>
                  <a:sym typeface="Trebuchet MS"/>
                </a:rPr>
                <a:t> </a:t>
              </a:r>
              <a:r>
                <a:rPr lang="en-US" sz="3200" b="1" i="0" u="none" strike="noStrike" cap="none">
                  <a:solidFill>
                    <a:srgbClr val="FFC000"/>
                  </a:solidFill>
                  <a:latin typeface="Trebuchet MS"/>
                  <a:ea typeface="Trebuchet MS"/>
                  <a:cs typeface="Trebuchet MS"/>
                  <a:sym typeface="Trebuchet MS"/>
                </a:rPr>
                <a:t>Text size</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Adjust the size of your text based on how much content you have to present. The default template text offers a good starting point. Follow the conference requirements.</a:t>
              </a:r>
            </a:p>
            <a:p>
              <a:pPr marL="1518341" marR="0" lvl="2" indent="-7041" algn="l" rtl="0">
                <a:spcBef>
                  <a:spcPts val="0"/>
                </a:spcBef>
                <a:buNone/>
              </a:pPr>
              <a:endParaRPr sz="2400" b="0" i="0" u="none" strike="noStrike" cap="none">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Tables</a:t>
              </a:r>
            </a:p>
            <a:p>
              <a:pPr marL="1730375" marR="0" lvl="1" indent="-3175"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To add a table from scratch go to the INSERT menu and </a:t>
              </a:r>
              <a:br>
                <a:rPr lang="en-US" sz="2400" b="0" i="0" u="none" strike="noStrike" cap="none">
                  <a:solidFill>
                    <a:srgbClr val="BFBFBF"/>
                  </a:solidFill>
                  <a:latin typeface="Trebuchet MS"/>
                  <a:ea typeface="Trebuchet MS"/>
                  <a:cs typeface="Trebuchet MS"/>
                  <a:sym typeface="Trebuchet MS"/>
                </a:rPr>
              </a:br>
              <a:r>
                <a:rPr lang="en-US" sz="2400" b="0" i="0" u="none" strike="noStrike" cap="none">
                  <a:solidFill>
                    <a:srgbClr val="BFBFBF"/>
                  </a:solidFill>
                  <a:latin typeface="Trebuchet MS"/>
                  <a:ea typeface="Trebuchet MS"/>
                  <a:cs typeface="Trebuchet MS"/>
                  <a:sym typeface="Trebuchet MS"/>
                </a:rPr>
                <a:t>click on TABLE. A drop-down box will help you select rows and columns. </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copy and a paste a table from Word or another PowerPoint document. A pasted table may need to be re-formatted by RIGHT-CLICK &gt; FORMAT SHAPE, TEXT BOX, Margins.</a:t>
              </a:r>
            </a:p>
            <a:p>
              <a:pPr marL="0" marR="0" lvl="0" indent="0" algn="l" rtl="0">
                <a:spcBef>
                  <a:spcPts val="0"/>
                </a:spcBef>
                <a:spcAft>
                  <a:spcPts val="0"/>
                </a:spcAft>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Graphs / Charts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simply copy and paste charts and graphs from Excel or Word. Some reformatting may be required depending on how the original document has been created.</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change the column configuration</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RIGHT-CLICK on the poster background and select LAYOUT to see the column options available for this template. The poster columns can also be customized on the Master. VIEW &gt; MASTER.</a:t>
              </a:r>
            </a:p>
            <a:p>
              <a:pPr marL="0" marR="0" lvl="0" indent="0" algn="ctr" rtl="0">
                <a:lnSpc>
                  <a:spcPct val="100000"/>
                </a:lnSpc>
                <a:spcBef>
                  <a:spcPts val="0"/>
                </a:spcBef>
                <a:spcAft>
                  <a:spcPts val="0"/>
                </a:spcAft>
                <a:buClr>
                  <a:schemeClr val="lt1"/>
                </a:buClr>
                <a:buFont typeface="Calibri"/>
                <a:buNone/>
              </a:pPr>
              <a:endParaRPr sz="3200" b="1" i="0" u="none" strike="noStrike" cap="none">
                <a:solidFill>
                  <a:srgbClr val="FFC000"/>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remove the info bars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Save your work</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Save your template as a PowerPoint document. For printing, save as PowerPoint or “Print-quality” PDF.</a:t>
              </a:r>
            </a:p>
            <a:p>
              <a:pPr marL="0" marR="0" lvl="0" indent="0" algn="l" rtl="0">
                <a:lnSpc>
                  <a:spcPct val="100000"/>
                </a:lnSpc>
                <a:spcBef>
                  <a:spcPts val="0"/>
                </a:spcBef>
                <a:spcAft>
                  <a:spcPts val="0"/>
                </a:spcAft>
                <a:buClr>
                  <a:schemeClr val="lt1"/>
                </a:buClr>
                <a:buFont typeface="Calibri"/>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Print your poster</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rtl="0">
                <a:lnSpc>
                  <a:spcPct val="100000"/>
                </a:lnSpc>
                <a:spcBef>
                  <a:spcPts val="0"/>
                </a:spcBef>
                <a:spcAft>
                  <a:spcPts val="0"/>
                </a:spcAft>
                <a:buClr>
                  <a:schemeClr val="lt1"/>
                </a:buClr>
                <a:buFont typeface="Calibri"/>
                <a:buNone/>
              </a:pPr>
              <a:endParaRPr sz="2800" b="0" i="0" u="none" strike="noStrike" cap="none">
                <a:solidFill>
                  <a:srgbClr val="BFBFBF"/>
                </a:solidFill>
                <a:latin typeface="Trebuchet MS"/>
                <a:ea typeface="Trebuchet MS"/>
                <a:cs typeface="Trebuchet MS"/>
                <a:sym typeface="Trebuchet MS"/>
              </a:endParaRPr>
            </a:p>
          </p:txBody>
        </p:sp>
        <p:pic>
          <p:nvPicPr>
            <p:cNvPr id="73" name="Shape 73"/>
            <p:cNvPicPr preferRelativeResize="0"/>
            <p:nvPr/>
          </p:nvPicPr>
          <p:blipFill rotWithShape="1">
            <a:blip r:embed="rId3">
              <a:alphaModFix/>
            </a:blip>
            <a:srcRect/>
            <a:stretch/>
          </p:blipFill>
          <p:spPr>
            <a:xfrm>
              <a:off x="46915678" y="3349444"/>
              <a:ext cx="5586150" cy="2063772"/>
            </a:xfrm>
            <a:prstGeom prst="rect">
              <a:avLst/>
            </a:prstGeom>
            <a:noFill/>
            <a:ln>
              <a:noFill/>
            </a:ln>
          </p:spPr>
        </p:pic>
        <p:pic>
          <p:nvPicPr>
            <p:cNvPr id="74" name="Shape 74"/>
            <p:cNvPicPr preferRelativeResize="0"/>
            <p:nvPr/>
          </p:nvPicPr>
          <p:blipFill rotWithShape="1">
            <a:blip r:embed="rId4">
              <a:alphaModFix/>
            </a:blip>
            <a:srcRect/>
            <a:stretch/>
          </p:blipFill>
          <p:spPr>
            <a:xfrm>
              <a:off x="44621818" y="7740039"/>
              <a:ext cx="2969583" cy="1370576"/>
            </a:xfrm>
            <a:prstGeom prst="rect">
              <a:avLst/>
            </a:prstGeom>
            <a:noFill/>
            <a:ln>
              <a:noFill/>
            </a:ln>
          </p:spPr>
        </p:pic>
        <p:pic>
          <p:nvPicPr>
            <p:cNvPr id="75" name="Shape 75"/>
            <p:cNvPicPr preferRelativeResize="0"/>
            <p:nvPr/>
          </p:nvPicPr>
          <p:blipFill rotWithShape="1">
            <a:blip r:embed="rId5">
              <a:alphaModFix/>
            </a:blip>
            <a:srcRect/>
            <a:stretch/>
          </p:blipFill>
          <p:spPr>
            <a:xfrm>
              <a:off x="44629618" y="12347263"/>
              <a:ext cx="1482266" cy="992161"/>
            </a:xfrm>
            <a:prstGeom prst="rect">
              <a:avLst/>
            </a:prstGeom>
            <a:noFill/>
            <a:ln>
              <a:noFill/>
            </a:ln>
          </p:spPr>
        </p:pic>
        <p:grpSp>
          <p:nvGrpSpPr>
            <p:cNvPr id="76" name="Shape 76"/>
            <p:cNvGrpSpPr/>
            <p:nvPr/>
          </p:nvGrpSpPr>
          <p:grpSpPr>
            <a:xfrm>
              <a:off x="44487209" y="29414562"/>
              <a:ext cx="10354212" cy="1265612"/>
              <a:chOff x="44200453" y="28362387"/>
              <a:chExt cx="9771398" cy="1090622"/>
            </a:xfrm>
          </p:grpSpPr>
          <p:sp>
            <p:nvSpPr>
              <p:cNvPr id="77" name="Shape 77"/>
              <p:cNvSpPr/>
              <p:nvPr/>
            </p:nvSpPr>
            <p:spPr>
              <a:xfrm>
                <a:off x="44200453" y="28362387"/>
                <a:ext cx="9771398" cy="1090622"/>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pic>
            <p:nvPicPr>
              <p:cNvPr id="78" name="Shape 78" descr="http://t2.gstatic.com/images?q=tbn:ANd9GcR4APHC6TT9w54M2zn_pvCiBxUNcspYPoVxirLRphBoJabfSvu7zw">
                <a:hlinkClick r:id="rId6"/>
              </p:cNvPr>
              <p:cNvPicPr preferRelativeResize="0"/>
              <p:nvPr/>
            </p:nvPicPr>
            <p:blipFill rotWithShape="1">
              <a:blip r:embed="rId7">
                <a:alphaModFix/>
              </a:blip>
              <a:srcRect/>
              <a:stretch/>
            </p:blipFill>
            <p:spPr>
              <a:xfrm>
                <a:off x="44326393" y="28460718"/>
                <a:ext cx="914400" cy="914399"/>
              </a:xfrm>
              <a:prstGeom prst="rect">
                <a:avLst/>
              </a:prstGeom>
              <a:noFill/>
              <a:ln>
                <a:noFill/>
              </a:ln>
            </p:spPr>
          </p:pic>
          <p:sp>
            <p:nvSpPr>
              <p:cNvPr id="79" name="Shape 79"/>
              <p:cNvSpPr txBox="1"/>
              <p:nvPr/>
            </p:nvSpPr>
            <p:spPr>
              <a:xfrm>
                <a:off x="45300662" y="28552306"/>
                <a:ext cx="8671189" cy="7160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a:solidFill>
                      <a:schemeClr val="dk2"/>
                    </a:solidFill>
                    <a:latin typeface="Trebuchet MS"/>
                    <a:ea typeface="Trebuchet MS"/>
                    <a:cs typeface="Trebuchet MS"/>
                    <a:sym typeface="Trebuchet MS"/>
                  </a:rPr>
                  <a:t>Student discounts are available on our Facebook page.</a:t>
                </a:r>
                <a:br>
                  <a:rPr lang="en-US" sz="2400">
                    <a:solidFill>
                      <a:schemeClr val="dk2"/>
                    </a:solidFill>
                    <a:latin typeface="Trebuchet MS"/>
                    <a:ea typeface="Trebuchet MS"/>
                    <a:cs typeface="Trebuchet MS"/>
                    <a:sym typeface="Trebuchet MS"/>
                  </a:rPr>
                </a:br>
                <a:r>
                  <a:rPr lang="en-US" sz="2400">
                    <a:solidFill>
                      <a:schemeClr val="dk2"/>
                    </a:solidFill>
                    <a:latin typeface="Trebuchet MS"/>
                    <a:ea typeface="Trebuchet MS"/>
                    <a:cs typeface="Trebuchet MS"/>
                    <a:sym typeface="Trebuchet MS"/>
                  </a:rPr>
                  <a:t>Go to </a:t>
                </a:r>
                <a:r>
                  <a:rPr lang="en-US" sz="2400" u="sng">
                    <a:solidFill>
                      <a:schemeClr val="dk2"/>
                    </a:solidFill>
                    <a:latin typeface="Trebuchet MS"/>
                    <a:ea typeface="Trebuchet MS"/>
                    <a:cs typeface="Trebuchet MS"/>
                    <a:sym typeface="Trebuchet MS"/>
                  </a:rPr>
                  <a:t>PosterPresentations.com</a:t>
                </a:r>
                <a:r>
                  <a:rPr lang="en-US" sz="2400">
                    <a:solidFill>
                      <a:schemeClr val="dk2"/>
                    </a:solidFill>
                    <a:latin typeface="Trebuchet MS"/>
                    <a:ea typeface="Trebuchet MS"/>
                    <a:cs typeface="Trebuchet MS"/>
                    <a:sym typeface="Trebuchet MS"/>
                  </a:rPr>
                  <a:t> and click on the FB icon. </a:t>
                </a:r>
              </a:p>
            </p:txBody>
          </p:sp>
        </p:grpSp>
        <p:sp>
          <p:nvSpPr>
            <p:cNvPr id="80" name="Shape 80"/>
            <p:cNvSpPr txBox="1"/>
            <p:nvPr/>
          </p:nvSpPr>
          <p:spPr>
            <a:xfrm>
              <a:off x="44262809" y="31169781"/>
              <a:ext cx="6870215" cy="1399637"/>
            </a:xfrm>
            <a:prstGeom prst="rect">
              <a:avLst/>
            </a:prstGeom>
            <a:noFill/>
            <a:ln>
              <a:noFill/>
            </a:ln>
          </p:spPr>
          <p:txBody>
            <a:bodyPr lIns="65300" tIns="32650" rIns="65300" bIns="32650" anchor="t" anchorCtr="0">
              <a:noAutofit/>
            </a:bodyPr>
            <a:lstStyle/>
            <a:p>
              <a:pPr marL="0" marR="0" lvl="0" indent="0" algn="l" rtl="0">
                <a:lnSpc>
                  <a:spcPct val="92857"/>
                </a:lnSpc>
                <a:spcBef>
                  <a:spcPts val="0"/>
                </a:spcBef>
                <a:buSzPct val="25000"/>
                <a:buNone/>
              </a:pPr>
              <a:r>
                <a:rPr lang="en-US" sz="2800">
                  <a:solidFill>
                    <a:schemeClr val="lt1"/>
                  </a:solidFill>
                  <a:latin typeface="Calibri"/>
                  <a:ea typeface="Calibri"/>
                  <a:cs typeface="Calibri"/>
                  <a:sym typeface="Calibri"/>
                </a:rPr>
                <a:t>© 2015 PosterPresentations.com</a:t>
              </a:r>
              <a:br>
                <a:rPr lang="en-US" sz="2800">
                  <a:solidFill>
                    <a:schemeClr val="lt1"/>
                  </a:solidFill>
                  <a:latin typeface="Calibri"/>
                  <a:ea typeface="Calibri"/>
                  <a:cs typeface="Calibri"/>
                  <a:sym typeface="Calibri"/>
                </a:rPr>
              </a:br>
              <a:r>
                <a:rPr lang="en-US" sz="2800">
                  <a:solidFill>
                    <a:schemeClr val="lt1"/>
                  </a:solidFill>
                  <a:latin typeface="Calibri"/>
                  <a:ea typeface="Calibri"/>
                  <a:cs typeface="Calibri"/>
                  <a:sym typeface="Calibri"/>
                </a:rPr>
                <a:t>    </a:t>
              </a:r>
              <a:r>
                <a:rPr lang="en-US" sz="2400">
                  <a:solidFill>
                    <a:schemeClr val="lt1"/>
                  </a:solidFill>
                  <a:latin typeface="Calibri"/>
                  <a:ea typeface="Calibri"/>
                  <a:cs typeface="Calibri"/>
                  <a:sym typeface="Calibri"/>
                </a:rPr>
                <a:t>2117 Fourth Street , Unit C        </a:t>
              </a:r>
            </a:p>
            <a:p>
              <a:pPr marL="0" marR="0" lvl="0" indent="0" algn="l" rtl="0">
                <a:lnSpc>
                  <a:spcPct val="108333"/>
                </a:lnSpc>
                <a:spcBef>
                  <a:spcPts val="0"/>
                </a:spcBef>
                <a:buSzPct val="25000"/>
                <a:buNone/>
              </a:pPr>
              <a:r>
                <a:rPr lang="en-US" sz="2400">
                  <a:solidFill>
                    <a:schemeClr val="lt1"/>
                  </a:solidFill>
                  <a:latin typeface="Calibri"/>
                  <a:ea typeface="Calibri"/>
                  <a:cs typeface="Calibri"/>
                  <a:sym typeface="Calibri"/>
                </a:rPr>
                <a:t>     Berkeley CA </a:t>
              </a:r>
              <a:r>
                <a:rPr lang="en-US" sz="2000">
                  <a:solidFill>
                    <a:schemeClr val="lt1"/>
                  </a:solidFill>
                  <a:latin typeface="Calibri"/>
                  <a:ea typeface="Calibri"/>
                  <a:cs typeface="Calibri"/>
                  <a:sym typeface="Calibri"/>
                </a:rPr>
                <a:t>94710</a:t>
              </a:r>
              <a:r>
                <a:rPr lang="en-US" sz="2400">
                  <a:solidFill>
                    <a:schemeClr val="lt1"/>
                  </a:solidFill>
                  <a:latin typeface="Calibri"/>
                  <a:ea typeface="Calibri"/>
                  <a:cs typeface="Calibri"/>
                  <a:sym typeface="Calibri"/>
                </a:rPr>
                <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    </a:t>
              </a:r>
              <a:r>
                <a:rPr lang="en-US" sz="2400" b="1">
                  <a:solidFill>
                    <a:srgbClr val="FFFF00"/>
                  </a:solidFill>
                  <a:latin typeface="Calibri"/>
                  <a:ea typeface="Calibri"/>
                  <a:cs typeface="Calibri"/>
                  <a:sym typeface="Calibri"/>
                </a:rPr>
                <a:t>posterpresenter@gmail.com</a:t>
              </a:r>
            </a:p>
          </p:txBody>
        </p:sp>
      </p:grpSp>
      <p:grpSp>
        <p:nvGrpSpPr>
          <p:cNvPr id="81" name="Shape 81"/>
          <p:cNvGrpSpPr/>
          <p:nvPr/>
        </p:nvGrpSpPr>
        <p:grpSpPr>
          <a:xfrm>
            <a:off x="-11225189" y="0"/>
            <a:ext cx="11018865" cy="32918400"/>
            <a:chOff x="-11225189" y="0"/>
            <a:chExt cx="11018865" cy="32918400"/>
          </a:xfrm>
        </p:grpSpPr>
        <p:sp>
          <p:nvSpPr>
            <p:cNvPr id="82" name="Shape 82"/>
            <p:cNvSpPr/>
            <p:nvPr/>
          </p:nvSpPr>
          <p:spPr>
            <a:xfrm>
              <a:off x="-11216135" y="0"/>
              <a:ext cx="11009812" cy="32918400"/>
            </a:xfrm>
            <a:prstGeom prst="rect">
              <a:avLst/>
            </a:prstGeom>
            <a:solidFill>
              <a:srgbClr val="0C0C0C"/>
            </a:solidFill>
            <a:ln>
              <a:noFill/>
            </a:ln>
          </p:spPr>
          <p:txBody>
            <a:bodyPr lIns="457200" tIns="457200" rIns="457200" bIns="0" anchor="t" anchorCtr="0">
              <a:noAutofit/>
            </a:bodyPr>
            <a:lstStyle/>
            <a:p>
              <a:pPr marL="0" marR="0" lvl="0" indent="0" algn="ctr" rtl="0">
                <a:lnSpc>
                  <a:spcPct val="100000"/>
                </a:lnSpc>
                <a:spcBef>
                  <a:spcPts val="0"/>
                </a:spcBef>
                <a:spcAft>
                  <a:spcPts val="0"/>
                </a:spcAft>
                <a:buClr>
                  <a:srgbClr val="FF0000"/>
                </a:buClr>
                <a:buSzPct val="25000"/>
                <a:buFont typeface="Trebuchet MS"/>
                <a:buNone/>
              </a:pPr>
              <a:r>
                <a:rPr lang="en-US" sz="3200" b="1">
                  <a:solidFill>
                    <a:srgbClr val="FF0000"/>
                  </a:solidFill>
                  <a:latin typeface="Trebuchet MS"/>
                  <a:ea typeface="Trebuchet MS"/>
                  <a:cs typeface="Trebuchet MS"/>
                  <a:sym typeface="Trebuchet MS"/>
                </a:rPr>
                <a:t>(—THIS SIDEBAR DOES NOT PRINT—)</a:t>
              </a: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DESIGN GUIDE</a:t>
              </a:r>
            </a:p>
            <a:p>
              <a:pPr marL="0" marR="0" lvl="0" indent="0" algn="ctr" rtl="0">
                <a:spcBef>
                  <a:spcPts val="0"/>
                </a:spcBef>
                <a:buNone/>
              </a:pPr>
              <a:endParaRPr sz="2800" b="1">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i="0">
                  <a:solidFill>
                    <a:schemeClr val="lt1"/>
                  </a:solidFill>
                  <a:latin typeface="Trebuchet MS"/>
                  <a:ea typeface="Trebuchet MS"/>
                  <a:cs typeface="Trebuchet MS"/>
                  <a:sym typeface="Trebuchet MS"/>
                </a:rPr>
                <a:t>This PowerPoint 2007 template produces a 36”x48” presentation poster. </a:t>
              </a:r>
              <a:r>
                <a:rPr lang="en-US" sz="2800">
                  <a:solidFill>
                    <a:schemeClr val="lt1"/>
                  </a:solidFill>
                  <a:latin typeface="Trebuchet MS"/>
                  <a:ea typeface="Trebuchet MS"/>
                  <a:cs typeface="Trebuchet MS"/>
                  <a:sym typeface="Trebuchet MS"/>
                </a:rPr>
                <a:t>You can use it to create your research poster and save valuable time placing titles, subtitles, text, and graphics. </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We provide a series of online tutorials that will guide you through the poster design process and answer your poster production questions. To view our template tutorials, go online to </a:t>
              </a:r>
              <a:r>
                <a:rPr lang="en-US" sz="2800" b="1">
                  <a:solidFill>
                    <a:srgbClr val="FFC000"/>
                  </a:solidFill>
                  <a:latin typeface="Trebuchet MS"/>
                  <a:ea typeface="Trebuchet MS"/>
                  <a:cs typeface="Trebuchet MS"/>
                  <a:sym typeface="Trebuchet MS"/>
                </a:rPr>
                <a:t>PosterPresentations.com</a:t>
              </a:r>
              <a:r>
                <a:rPr lang="en-US" sz="2800" b="1">
                  <a:solidFill>
                    <a:schemeClr val="lt1"/>
                  </a:solidFill>
                  <a:latin typeface="Trebuchet MS"/>
                  <a:ea typeface="Trebuchet MS"/>
                  <a:cs typeface="Trebuchet MS"/>
                  <a:sym typeface="Trebuchet MS"/>
                </a:rPr>
                <a:t> </a:t>
              </a:r>
              <a:r>
                <a:rPr lang="en-US" sz="2800">
                  <a:solidFill>
                    <a:schemeClr val="lt1"/>
                  </a:solidFill>
                  <a:latin typeface="Trebuchet MS"/>
                  <a:ea typeface="Trebuchet MS"/>
                  <a:cs typeface="Trebuchet MS"/>
                  <a:sym typeface="Trebuchet MS"/>
                </a:rPr>
                <a:t>and click on HELP DESK.</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When you are ready to print your poster, go online to </a:t>
              </a:r>
              <a:r>
                <a:rPr lang="en-US" sz="2800" b="0">
                  <a:solidFill>
                    <a:schemeClr val="lt1"/>
                  </a:solidFill>
                  <a:latin typeface="Trebuchet MS"/>
                  <a:ea typeface="Trebuchet MS"/>
                  <a:cs typeface="Trebuchet MS"/>
                  <a:sym typeface="Trebuchet MS"/>
                </a:rPr>
                <a:t>PosterPresentations.com</a:t>
              </a:r>
              <a:r>
                <a:rPr lang="en-US" sz="2800">
                  <a:solidFill>
                    <a:schemeClr val="lt1"/>
                  </a:solidFill>
                  <a:latin typeface="Trebuchet MS"/>
                  <a:ea typeface="Trebuchet MS"/>
                  <a:cs typeface="Trebuchet MS"/>
                  <a:sym typeface="Trebuchet MS"/>
                </a:rPr>
                <a:t/>
              </a:r>
              <a:br>
                <a:rPr lang="en-US" sz="2800">
                  <a:solidFill>
                    <a:schemeClr val="lt1"/>
                  </a:solidFill>
                  <a:latin typeface="Trebuchet MS"/>
                  <a:ea typeface="Trebuchet MS"/>
                  <a:cs typeface="Trebuchet MS"/>
                  <a:sym typeface="Trebuchet MS"/>
                </a:rPr>
              </a:br>
              <a:endParaRPr lang="en-US"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b="0">
                  <a:solidFill>
                    <a:schemeClr val="lt1"/>
                  </a:solidFill>
                  <a:latin typeface="Trebuchet MS"/>
                  <a:ea typeface="Trebuchet MS"/>
                  <a:cs typeface="Trebuchet MS"/>
                  <a:sym typeface="Trebuchet MS"/>
                </a:rPr>
                <a:t>Need assistance? Call us at </a:t>
              </a:r>
              <a:r>
                <a:rPr lang="en-US" sz="2800" b="0">
                  <a:solidFill>
                    <a:srgbClr val="FFC000"/>
                  </a:solidFill>
                  <a:latin typeface="Trebuchet MS"/>
                  <a:ea typeface="Trebuchet MS"/>
                  <a:cs typeface="Trebuchet MS"/>
                  <a:sym typeface="Trebuchet MS"/>
                </a:rPr>
                <a:t>1.510.649.3001</a:t>
              </a:r>
            </a:p>
            <a:p>
              <a:pPr marL="0" marR="0" lvl="0" indent="0" algn="l" rtl="0">
                <a:spcBef>
                  <a:spcPts val="0"/>
                </a:spcBef>
                <a:buNone/>
              </a:pPr>
              <a:endParaRPr sz="3600" b="1">
                <a:solidFill>
                  <a:srgbClr val="FFFF00"/>
                </a:solidFill>
                <a:latin typeface="Trebuchet MS"/>
                <a:ea typeface="Trebuchet MS"/>
                <a:cs typeface="Trebuchet MS"/>
                <a:sym typeface="Trebuchet MS"/>
              </a:endParaRPr>
            </a:p>
            <a:p>
              <a:pPr marL="0" marR="0" lvl="0" indent="0" algn="ctr" rtl="0">
                <a:spcBef>
                  <a:spcPts val="0"/>
                </a:spcBef>
                <a:buNone/>
              </a:pPr>
              <a:endParaRPr sz="24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a:t>
              </a:r>
            </a:p>
            <a:p>
              <a:pPr marL="0" marR="0" lvl="0" indent="0" algn="ctr" rtl="0">
                <a:spcBef>
                  <a:spcPts val="0"/>
                </a:spcBef>
                <a:buNone/>
              </a:pPr>
              <a:endParaRPr sz="32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Zoom in and out</a:t>
              </a:r>
            </a:p>
            <a:p>
              <a:pPr marL="1892300" marR="0" lvl="0" indent="-1892300" algn="l" rtl="0">
                <a:spcBef>
                  <a:spcPts val="0"/>
                </a:spcBef>
                <a:buSzPct val="25000"/>
                <a:buNone/>
              </a:pPr>
              <a:r>
                <a:rPr lang="en-US" sz="2400" b="0">
                  <a:solidFill>
                    <a:schemeClr val="lt1"/>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As you work on your poster zoom in and out to the level that is more comfortable to you. </a:t>
              </a:r>
            </a:p>
            <a:p>
              <a:pPr marL="1892300" marR="0" lvl="0" indent="-1892300" algn="l" rtl="0">
                <a:spcBef>
                  <a:spcPts val="0"/>
                </a:spcBef>
                <a:buSzPct val="25000"/>
                <a:buNone/>
              </a:pPr>
              <a:r>
                <a:rPr lang="en-US" sz="2400" b="1">
                  <a:solidFill>
                    <a:srgbClr val="BFBFBF"/>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Go to VIEW &gt; ZOOM.</a:t>
              </a:r>
            </a:p>
            <a:p>
              <a:pPr marL="0" marR="0" lvl="0" indent="0" algn="l" rtl="0">
                <a:spcBef>
                  <a:spcPts val="0"/>
                </a:spcBef>
                <a:buNone/>
              </a:pPr>
              <a:endParaRPr sz="28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Title, Authors, and Affiliations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The font size of your title should be bigger than your name(s) and institution name(s).</a:t>
              </a:r>
            </a:p>
            <a:p>
              <a:pPr marL="0" marR="0" lvl="0" indent="0" algn="l" rtl="0">
                <a:spcBef>
                  <a:spcPts val="0"/>
                </a:spcBef>
                <a:buSzPct val="25000"/>
                <a:buNone/>
              </a:pPr>
              <a:r>
                <a:rPr lang="en-US" sz="2800" b="1">
                  <a:solidFill>
                    <a:schemeClr val="lt1"/>
                  </a:solidFill>
                  <a:latin typeface="Trebuchet MS"/>
                  <a:ea typeface="Trebuchet MS"/>
                  <a:cs typeface="Trebuchet MS"/>
                  <a:sym typeface="Trebuchet MS"/>
                </a:rPr>
                <a:t/>
              </a:r>
              <a:br>
                <a:rPr lang="en-US" sz="2800" b="1">
                  <a:solidFill>
                    <a:schemeClr val="lt1"/>
                  </a:solidFill>
                  <a:latin typeface="Trebuchet MS"/>
                  <a:ea typeface="Trebuchet MS"/>
                  <a:cs typeface="Trebuchet MS"/>
                  <a:sym typeface="Trebuchet MS"/>
                </a:rPr>
              </a:br>
              <a:endParaRPr lang="en-US" sz="2800" b="1">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Adding Logos / Seals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See if your school’s logo is available on our free poster templates page.</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Photographs / Graphics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Image Quality Check</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Zoom in and look at your images at 100% magnification. If they look good they will print well. </a:t>
              </a:r>
            </a:p>
          </p:txBody>
        </p:sp>
        <p:cxnSp>
          <p:nvCxnSpPr>
            <p:cNvPr id="83" name="Shape 83"/>
            <p:cNvCxnSpPr/>
            <p:nvPr/>
          </p:nvCxnSpPr>
          <p:spPr>
            <a:xfrm>
              <a:off x="-11225189" y="8422500"/>
              <a:ext cx="10999746" cy="3341"/>
            </a:xfrm>
            <a:prstGeom prst="straightConnector1">
              <a:avLst/>
            </a:prstGeom>
            <a:noFill/>
            <a:ln w="9525" cap="flat" cmpd="sng">
              <a:solidFill>
                <a:srgbClr val="FFC000"/>
              </a:solidFill>
              <a:prstDash val="solid"/>
              <a:round/>
              <a:headEnd type="none" w="med" len="med"/>
              <a:tailEnd type="none" w="med" len="med"/>
            </a:ln>
          </p:spPr>
        </p:cxnSp>
        <p:pic>
          <p:nvPicPr>
            <p:cNvPr id="84" name="Shape 84"/>
            <p:cNvPicPr preferRelativeResize="0"/>
            <p:nvPr/>
          </p:nvPicPr>
          <p:blipFill rotWithShape="1">
            <a:blip r:embed="rId8">
              <a:alphaModFix/>
            </a:blip>
            <a:srcRect/>
            <a:stretch/>
          </p:blipFill>
          <p:spPr>
            <a:xfrm>
              <a:off x="-10740739" y="10261717"/>
              <a:ext cx="1597666" cy="1201934"/>
            </a:xfrm>
            <a:prstGeom prst="rect">
              <a:avLst/>
            </a:prstGeom>
            <a:noFill/>
            <a:ln>
              <a:noFill/>
            </a:ln>
          </p:spPr>
        </p:pic>
        <p:pic>
          <p:nvPicPr>
            <p:cNvPr id="85" name="Shape 85"/>
            <p:cNvPicPr preferRelativeResize="0"/>
            <p:nvPr/>
          </p:nvPicPr>
          <p:blipFill rotWithShape="1">
            <a:blip r:embed="rId9">
              <a:alphaModFix/>
            </a:blip>
            <a:srcRect/>
            <a:stretch/>
          </p:blipFill>
          <p:spPr>
            <a:xfrm>
              <a:off x="-10732764" y="15696926"/>
              <a:ext cx="9986808" cy="1053596"/>
            </a:xfrm>
            <a:prstGeom prst="rect">
              <a:avLst/>
            </a:prstGeom>
            <a:noFill/>
            <a:ln>
              <a:noFill/>
            </a:ln>
          </p:spPr>
        </p:pic>
        <p:grpSp>
          <p:nvGrpSpPr>
            <p:cNvPr id="86" name="Shape 86"/>
            <p:cNvGrpSpPr/>
            <p:nvPr/>
          </p:nvGrpSpPr>
          <p:grpSpPr>
            <a:xfrm>
              <a:off x="-9744992" y="23540955"/>
              <a:ext cx="7531181" cy="2120440"/>
              <a:chOff x="-4470426" y="11016657"/>
              <a:chExt cx="3470784" cy="974220"/>
            </a:xfrm>
          </p:grpSpPr>
          <p:grpSp>
            <p:nvGrpSpPr>
              <p:cNvPr id="87" name="Shape 87"/>
              <p:cNvGrpSpPr/>
              <p:nvPr/>
            </p:nvGrpSpPr>
            <p:grpSpPr>
              <a:xfrm>
                <a:off x="-2783494" y="11060886"/>
                <a:ext cx="624430" cy="893534"/>
                <a:chOff x="-3958696" y="11117435"/>
                <a:chExt cx="779337" cy="1280429"/>
              </a:xfrm>
            </p:grpSpPr>
            <p:pic>
              <p:nvPicPr>
                <p:cNvPr id="88" name="Shape 88"/>
                <p:cNvPicPr preferRelativeResize="0"/>
                <p:nvPr/>
              </p:nvPicPr>
              <p:blipFill rotWithShape="1">
                <a:blip r:embed="rId10">
                  <a:alphaModFix/>
                </a:blip>
                <a:srcRect/>
                <a:stretch/>
              </p:blipFill>
              <p:spPr>
                <a:xfrm>
                  <a:off x="-3948160" y="11117435"/>
                  <a:ext cx="768801" cy="1090856"/>
                </a:xfrm>
                <a:prstGeom prst="rect">
                  <a:avLst/>
                </a:prstGeom>
                <a:noFill/>
                <a:ln>
                  <a:noFill/>
                </a:ln>
              </p:spPr>
            </p:pic>
            <p:sp>
              <p:nvSpPr>
                <p:cNvPr id="89" name="Shape 89"/>
                <p:cNvSpPr txBox="1"/>
                <p:nvPr/>
              </p:nvSpPr>
              <p:spPr>
                <a:xfrm>
                  <a:off x="-3958696" y="12114178"/>
                  <a:ext cx="779337" cy="283687"/>
                </a:xfrm>
                <a:prstGeom prst="rect">
                  <a:avLst/>
                </a:prstGeom>
                <a:solidFill>
                  <a:schemeClr val="accent1"/>
                </a:solidFill>
                <a:ln>
                  <a:noFill/>
                </a:ln>
              </p:spPr>
              <p:txBody>
                <a:bodyPr lIns="91425" tIns="91425" rIns="91425" bIns="91425" anchor="t" anchorCtr="0">
                  <a:noAutofit/>
                </a:bodyPr>
                <a:lstStyle/>
                <a:p>
                  <a:pPr marL="0" marR="0" lvl="0" indent="0" algn="ctr" rtl="0">
                    <a:spcBef>
                      <a:spcPts val="0"/>
                    </a:spcBef>
                    <a:buSzPct val="25000"/>
                    <a:buNone/>
                  </a:pPr>
                  <a:r>
                    <a:rPr lang="en-US" sz="1600" b="1">
                      <a:solidFill>
                        <a:schemeClr val="dk1"/>
                      </a:solidFill>
                      <a:latin typeface="Calibri"/>
                      <a:ea typeface="Calibri"/>
                      <a:cs typeface="Calibri"/>
                      <a:sym typeface="Calibri"/>
                    </a:rPr>
                    <a:t>ORIGINAL</a:t>
                  </a:r>
                </a:p>
              </p:txBody>
            </p:sp>
          </p:grpSp>
          <p:grpSp>
            <p:nvGrpSpPr>
              <p:cNvPr id="90" name="Shape 90"/>
              <p:cNvGrpSpPr/>
              <p:nvPr/>
            </p:nvGrpSpPr>
            <p:grpSpPr>
              <a:xfrm>
                <a:off x="-2033158" y="11060889"/>
                <a:ext cx="1033517" cy="893528"/>
                <a:chOff x="-2921738" y="11200127"/>
                <a:chExt cx="1420279" cy="1227903"/>
              </a:xfrm>
            </p:grpSpPr>
            <p:pic>
              <p:nvPicPr>
                <p:cNvPr id="91" name="Shape 91"/>
                <p:cNvPicPr preferRelativeResize="0"/>
                <p:nvPr/>
              </p:nvPicPr>
              <p:blipFill rotWithShape="1">
                <a:blip r:embed="rId10">
                  <a:alphaModFix/>
                </a:blip>
                <a:srcRect/>
                <a:stretch/>
              </p:blipFill>
              <p:spPr>
                <a:xfrm>
                  <a:off x="-2921738" y="11200127"/>
                  <a:ext cx="1420279" cy="1029693"/>
                </a:xfrm>
                <a:prstGeom prst="rect">
                  <a:avLst/>
                </a:prstGeom>
                <a:noFill/>
                <a:ln>
                  <a:noFill/>
                </a:ln>
              </p:spPr>
            </p:pic>
            <p:sp>
              <p:nvSpPr>
                <p:cNvPr id="92" name="Shape 92"/>
                <p:cNvSpPr txBox="1"/>
                <p:nvPr/>
              </p:nvSpPr>
              <p:spPr>
                <a:xfrm>
                  <a:off x="-2918991" y="12175417"/>
                  <a:ext cx="1417531" cy="252612"/>
                </a:xfrm>
                <a:prstGeom prst="rect">
                  <a:avLst/>
                </a:prstGeom>
                <a:solidFill>
                  <a:srgbClr val="FF0000"/>
                </a:solidFill>
                <a:ln>
                  <a:noFill/>
                </a:ln>
              </p:spPr>
              <p:txBody>
                <a:bodyPr lIns="457200" tIns="91425" rIns="457200" bIns="91425" anchor="t" anchorCtr="0">
                  <a:noAutofit/>
                </a:bodyPr>
                <a:lstStyle/>
                <a:p>
                  <a:pPr marL="0" marR="0" lvl="0" indent="0" algn="ctr" rtl="0">
                    <a:spcBef>
                      <a:spcPts val="0"/>
                    </a:spcBef>
                    <a:buSzPct val="25000"/>
                    <a:buNone/>
                  </a:pPr>
                  <a:r>
                    <a:rPr lang="en-US" sz="1400" b="1">
                      <a:solidFill>
                        <a:schemeClr val="lt1"/>
                      </a:solidFill>
                      <a:latin typeface="Calibri"/>
                      <a:ea typeface="Calibri"/>
                      <a:cs typeface="Calibri"/>
                      <a:sym typeface="Calibri"/>
                    </a:rPr>
                    <a:t>DISTORTED</a:t>
                  </a:r>
                </a:p>
              </p:txBody>
            </p:sp>
          </p:grpSp>
          <p:pic>
            <p:nvPicPr>
              <p:cNvPr id="93" name="Shape 93"/>
              <p:cNvPicPr preferRelativeResize="0"/>
              <p:nvPr/>
            </p:nvPicPr>
            <p:blipFill rotWithShape="1">
              <a:blip r:embed="rId11">
                <a:alphaModFix/>
              </a:blip>
              <a:srcRect/>
              <a:stretch/>
            </p:blipFill>
            <p:spPr>
              <a:xfrm>
                <a:off x="-4470426" y="11016657"/>
                <a:ext cx="1098741" cy="847760"/>
              </a:xfrm>
              <a:prstGeom prst="rect">
                <a:avLst/>
              </a:prstGeom>
              <a:noFill/>
              <a:ln>
                <a:noFill/>
              </a:ln>
            </p:spPr>
          </p:pic>
          <p:sp>
            <p:nvSpPr>
              <p:cNvPr id="94" name="Shape 94"/>
              <p:cNvSpPr txBox="1"/>
              <p:nvPr/>
            </p:nvSpPr>
            <p:spPr>
              <a:xfrm>
                <a:off x="-4440600" y="11665645"/>
                <a:ext cx="1035685" cy="325232"/>
              </a:xfrm>
              <a:prstGeom prst="rect">
                <a:avLst/>
              </a:prstGeom>
              <a:noFill/>
              <a:ln>
                <a:noFill/>
              </a:ln>
            </p:spPr>
            <p:txBody>
              <a:bodyPr lIns="457200" tIns="457200" rIns="457200" bIns="0" anchor="t" anchorCtr="0">
                <a:noAutofit/>
              </a:bodyPr>
              <a:lstStyle/>
              <a:p>
                <a:pPr marL="0" marR="0" lvl="0" indent="0" algn="ctr" rtl="0">
                  <a:spcBef>
                    <a:spcPts val="0"/>
                  </a:spcBef>
                  <a:buSzPct val="25000"/>
                  <a:buNone/>
                </a:pPr>
                <a:r>
                  <a:rPr lang="en-US" sz="1600">
                    <a:solidFill>
                      <a:schemeClr val="lt1"/>
                    </a:solidFill>
                    <a:latin typeface="Calibri"/>
                    <a:ea typeface="Calibri"/>
                    <a:cs typeface="Calibri"/>
                    <a:sym typeface="Calibri"/>
                  </a:rPr>
                  <a:t>Corner handles</a:t>
                </a:r>
              </a:p>
            </p:txBody>
          </p:sp>
        </p:grpSp>
        <p:grpSp>
          <p:nvGrpSpPr>
            <p:cNvPr id="95" name="Shape 95"/>
            <p:cNvGrpSpPr/>
            <p:nvPr/>
          </p:nvGrpSpPr>
          <p:grpSpPr>
            <a:xfrm>
              <a:off x="-10398793" y="27751409"/>
              <a:ext cx="9323011" cy="2453250"/>
              <a:chOff x="-4754996" y="12734136"/>
              <a:chExt cx="4296558" cy="1127127"/>
            </a:xfrm>
          </p:grpSpPr>
          <p:pic>
            <p:nvPicPr>
              <p:cNvPr id="96" name="Shape 96"/>
              <p:cNvPicPr preferRelativeResize="0"/>
              <p:nvPr/>
            </p:nvPicPr>
            <p:blipFill rotWithShape="1">
              <a:blip r:embed="rId12">
                <a:alphaModFix/>
              </a:blip>
              <a:srcRect/>
              <a:stretch/>
            </p:blipFill>
            <p:spPr>
              <a:xfrm>
                <a:off x="-4533346" y="12734142"/>
                <a:ext cx="1828800" cy="1117599"/>
              </a:xfrm>
              <a:prstGeom prst="rect">
                <a:avLst/>
              </a:prstGeom>
              <a:noFill/>
              <a:ln>
                <a:noFill/>
              </a:ln>
            </p:spPr>
          </p:pic>
          <p:pic>
            <p:nvPicPr>
              <p:cNvPr id="97" name="Shape 97"/>
              <p:cNvPicPr preferRelativeResize="0"/>
              <p:nvPr/>
            </p:nvPicPr>
            <p:blipFill rotWithShape="1">
              <a:blip r:embed="rId13">
                <a:alphaModFix/>
              </a:blip>
              <a:srcRect/>
              <a:stretch/>
            </p:blipFill>
            <p:spPr>
              <a:xfrm>
                <a:off x="-2456641" y="12737835"/>
                <a:ext cx="1828800" cy="1117599"/>
              </a:xfrm>
              <a:prstGeom prst="rect">
                <a:avLst/>
              </a:prstGeom>
              <a:noFill/>
              <a:ln>
                <a:noFill/>
              </a:ln>
            </p:spPr>
          </p:pic>
          <p:sp>
            <p:nvSpPr>
              <p:cNvPr id="98" name="Shape 98"/>
              <p:cNvSpPr txBox="1"/>
              <p:nvPr/>
            </p:nvSpPr>
            <p:spPr>
              <a:xfrm rot="-5400000">
                <a:off x="-5235785" y="13214924"/>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92D050"/>
                    </a:solidFill>
                    <a:latin typeface="Calibri"/>
                    <a:ea typeface="Calibri"/>
                    <a:cs typeface="Calibri"/>
                    <a:sym typeface="Calibri"/>
                  </a:rPr>
                  <a:t>Good </a:t>
                </a:r>
                <a:r>
                  <a:rPr lang="en-US" sz="1600">
                    <a:solidFill>
                      <a:schemeClr val="lt1"/>
                    </a:solidFill>
                    <a:latin typeface="Calibri"/>
                    <a:ea typeface="Calibri"/>
                    <a:cs typeface="Calibri"/>
                    <a:sym typeface="Calibri"/>
                  </a:rPr>
                  <a:t>printing quality</a:t>
                </a:r>
              </a:p>
            </p:txBody>
          </p:sp>
          <p:sp>
            <p:nvSpPr>
              <p:cNvPr id="99" name="Shape 99"/>
              <p:cNvSpPr txBox="1"/>
              <p:nvPr/>
            </p:nvSpPr>
            <p:spPr>
              <a:xfrm rot="-5400000">
                <a:off x="-1095250" y="13224451"/>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FF0000"/>
                    </a:solidFill>
                    <a:latin typeface="Calibri"/>
                    <a:ea typeface="Calibri"/>
                    <a:cs typeface="Calibri"/>
                    <a:sym typeface="Calibri"/>
                  </a:rPr>
                  <a:t>Bad </a:t>
                </a:r>
                <a:r>
                  <a:rPr lang="en-US" sz="1600">
                    <a:solidFill>
                      <a:schemeClr val="lt1"/>
                    </a:solidFill>
                    <a:latin typeface="Calibri"/>
                    <a:ea typeface="Calibri"/>
                    <a:cs typeface="Calibri"/>
                    <a:sym typeface="Calibri"/>
                  </a:rPr>
                  <a:t>printing quality</a:t>
                </a:r>
              </a:p>
            </p:txBody>
          </p:sp>
        </p:grpSp>
      </p:grpSp>
      <p:sp>
        <p:nvSpPr>
          <p:cNvPr id="100" name="Shape 100"/>
          <p:cNvSpPr txBox="1"/>
          <p:nvPr/>
        </p:nvSpPr>
        <p:spPr>
          <a:xfrm>
            <a:off x="1567304" y="32315728"/>
            <a:ext cx="2514599" cy="336819"/>
          </a:xfrm>
          <a:prstGeom prst="rect">
            <a:avLst/>
          </a:prstGeom>
          <a:noFill/>
          <a:ln>
            <a:noFill/>
          </a:ln>
        </p:spPr>
        <p:txBody>
          <a:bodyPr lIns="91250" tIns="45600" rIns="91250" bIns="45600" anchor="t" anchorCtr="0">
            <a:noAutofit/>
          </a:bodyPr>
          <a:lstStyle/>
          <a:p>
            <a:pPr marL="0" marR="0" lvl="0" indent="0" algn="l" rtl="0">
              <a:lnSpc>
                <a:spcPct val="65000"/>
              </a:lnSpc>
              <a:spcBef>
                <a:spcPts val="0"/>
              </a:spcBef>
              <a:spcAft>
                <a:spcPts val="0"/>
              </a:spcAft>
              <a:buSzPct val="25000"/>
              <a:buNone/>
            </a:pPr>
            <a:r>
              <a:rPr lang="en-US" sz="500" b="1">
                <a:solidFill>
                  <a:srgbClr val="BFBFBF"/>
                </a:solidFill>
                <a:latin typeface="Arial"/>
                <a:ea typeface="Arial"/>
                <a:cs typeface="Arial"/>
                <a:sym typeface="Arial"/>
              </a:rPr>
              <a:t>RESEARCH POSTER PRESENTATION DESIGN © 2015</a:t>
            </a:r>
          </a:p>
          <a:p>
            <a:pPr marL="0" marR="0" lvl="0" indent="0" algn="l" rtl="0">
              <a:lnSpc>
                <a:spcPct val="65000"/>
              </a:lnSpc>
              <a:spcBef>
                <a:spcPts val="550"/>
              </a:spcBef>
              <a:buSzPct val="25000"/>
              <a:buNone/>
            </a:pPr>
            <a:r>
              <a:rPr lang="en-US" sz="1100" b="1">
                <a:solidFill>
                  <a:srgbClr val="BFBFBF"/>
                </a:solidFill>
                <a:latin typeface="Arial"/>
                <a:ea typeface="Arial"/>
                <a:cs typeface="Arial"/>
                <a:sym typeface="Arial"/>
              </a:rPr>
              <a:t>www.PosterPresentations.com</a:t>
            </a: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2C3F71"/>
            </a:gs>
            <a:gs pos="34000">
              <a:srgbClr val="B3BBC9"/>
            </a:gs>
            <a:gs pos="100000">
              <a:srgbClr val="E1E7F4"/>
            </a:gs>
          </a:gsLst>
          <a:lin ang="16200000" scaled="0"/>
        </a:gradFill>
        <a:effectLst/>
      </p:bgPr>
    </p:bg>
    <p:spTree>
      <p:nvGrpSpPr>
        <p:cNvPr id="1" name="Shape 119"/>
        <p:cNvGrpSpPr/>
        <p:nvPr/>
      </p:nvGrpSpPr>
      <p:grpSpPr>
        <a:xfrm>
          <a:off x="0" y="0"/>
          <a:ext cx="0" cy="0"/>
          <a:chOff x="0" y="0"/>
          <a:chExt cx="0" cy="0"/>
        </a:xfrm>
      </p:grpSpPr>
      <p:sp>
        <p:nvSpPr>
          <p:cNvPr id="120" name="Shape 120"/>
          <p:cNvSpPr/>
          <p:nvPr/>
        </p:nvSpPr>
        <p:spPr>
          <a:xfrm>
            <a:off x="0" y="0"/>
            <a:ext cx="43891199" cy="4800600"/>
          </a:xfrm>
          <a:prstGeom prst="rect">
            <a:avLst/>
          </a:prstGeom>
          <a:solidFill>
            <a:srgbClr val="425EA9"/>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121" name="Shape 121"/>
          <p:cNvSpPr/>
          <p:nvPr/>
        </p:nvSpPr>
        <p:spPr>
          <a:xfrm>
            <a:off x="0" y="4805362"/>
            <a:ext cx="43891199" cy="152399"/>
          </a:xfrm>
          <a:prstGeom prst="rect">
            <a:avLst/>
          </a:prstGeom>
          <a:solidFill>
            <a:srgbClr val="2C3F71"/>
          </a:solidFill>
          <a:ln>
            <a:noFill/>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122" name="Shape 122"/>
          <p:cNvSpPr/>
          <p:nvPr/>
        </p:nvSpPr>
        <p:spPr>
          <a:xfrm>
            <a:off x="922337" y="5257800"/>
            <a:ext cx="10050461"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123" name="Shape 123"/>
          <p:cNvSpPr/>
          <p:nvPr/>
        </p:nvSpPr>
        <p:spPr>
          <a:xfrm>
            <a:off x="32918400" y="5257800"/>
            <a:ext cx="10050461"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124" name="Shape 124"/>
          <p:cNvSpPr/>
          <p:nvPr/>
        </p:nvSpPr>
        <p:spPr>
          <a:xfrm>
            <a:off x="11583193" y="5267325"/>
            <a:ext cx="20724812" cy="26736674"/>
          </a:xfrm>
          <a:prstGeom prst="roundRect">
            <a:avLst>
              <a:gd name="adj" fmla="val 2853"/>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grpSp>
        <p:nvGrpSpPr>
          <p:cNvPr id="125" name="Shape 125"/>
          <p:cNvGrpSpPr/>
          <p:nvPr/>
        </p:nvGrpSpPr>
        <p:grpSpPr>
          <a:xfrm>
            <a:off x="44157837" y="-55065"/>
            <a:ext cx="11062138" cy="32973464"/>
            <a:chOff x="44157837" y="-55065"/>
            <a:chExt cx="11062138" cy="32973464"/>
          </a:xfrm>
        </p:grpSpPr>
        <p:sp>
          <p:nvSpPr>
            <p:cNvPr id="126" name="Shape 126"/>
            <p:cNvSpPr/>
            <p:nvPr/>
          </p:nvSpPr>
          <p:spPr>
            <a:xfrm>
              <a:off x="44157837" y="-55065"/>
              <a:ext cx="11062138" cy="32973464"/>
            </a:xfrm>
            <a:prstGeom prst="rect">
              <a:avLst/>
            </a:prstGeom>
            <a:solidFill>
              <a:srgbClr val="0C0C0C"/>
            </a:solidFill>
            <a:ln>
              <a:noFill/>
            </a:ln>
          </p:spPr>
          <p:txBody>
            <a:bodyPr lIns="457200" tIns="457200" rIns="457200" bIns="0" anchor="t" anchorCtr="0">
              <a:noAutofit/>
            </a:bodyPr>
            <a:lstStyle/>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 (cont.)</a:t>
              </a:r>
            </a:p>
            <a:p>
              <a:pPr marL="0" marR="0" lvl="0" indent="0" algn="ctr" rtl="0">
                <a:spcBef>
                  <a:spcPts val="0"/>
                </a:spcBef>
                <a:buNone/>
              </a:pPr>
              <a:endParaRPr sz="3600" b="1">
                <a:solidFill>
                  <a:schemeClr val="lt1"/>
                </a:solidFill>
                <a:latin typeface="Trebuchet MS"/>
                <a:ea typeface="Trebuchet MS"/>
                <a:cs typeface="Trebuchet MS"/>
                <a:sym typeface="Trebuchet MS"/>
              </a:endParaRPr>
            </a:p>
            <a:p>
              <a:pPr marL="0" marR="0" lvl="0" indent="0" algn="ctr" rtl="0">
                <a:spcBef>
                  <a:spcPts val="0"/>
                </a:spcBef>
                <a:spcAft>
                  <a:spcPts val="0"/>
                </a:spcAft>
                <a:buSzPct val="25000"/>
                <a:buNone/>
              </a:pPr>
              <a:r>
                <a:rPr lang="en-US" sz="3200" b="1">
                  <a:solidFill>
                    <a:srgbClr val="FFC000"/>
                  </a:solidFill>
                  <a:latin typeface="Trebuchet MS"/>
                  <a:ea typeface="Trebuchet MS"/>
                  <a:cs typeface="Trebuchet MS"/>
                  <a:sym typeface="Trebuchet MS"/>
                </a:rPr>
                <a:t>How to change the template color theme</a:t>
              </a:r>
            </a:p>
            <a:p>
              <a:pPr marL="0" marR="0" lvl="2"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easily change the color theme of your poster by going to the DESIGN menu, click on COLORS, and choose the color theme of your choice. You can also create your own color theme.</a:t>
              </a:r>
            </a:p>
            <a:p>
              <a:pPr marL="0" marR="0" lvl="2"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manually change the color of your background by going to VIEW &gt; SLIDE MASTER.  After you finish working on the master be sure to go to VIEW &gt; NORMAL to continue working on your poster.</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Text</a:t>
              </a:r>
            </a:p>
            <a:p>
              <a:pPr marL="3265488" marR="0" lvl="2" indent="-1587"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The template comes with a number of pre-formatted placeholders for headers and text blocks. You can add more blocks by copying and pasting the existing ones or by adding a text box from the HOME menu. </a:t>
              </a:r>
            </a:p>
            <a:p>
              <a:pPr marL="1518341" marR="0" lvl="2" indent="-7041" algn="l" rtl="0">
                <a:spcBef>
                  <a:spcPts val="0"/>
                </a:spcBef>
                <a:spcAft>
                  <a:spcPts val="0"/>
                </a:spcAft>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BFBFBF"/>
                </a:buClr>
                <a:buSzPct val="25000"/>
                <a:buFont typeface="Trebuchet MS"/>
                <a:buNone/>
              </a:pPr>
              <a:r>
                <a:rPr lang="en-US" sz="2400" b="0">
                  <a:solidFill>
                    <a:srgbClr val="BFBFBF"/>
                  </a:solidFill>
                  <a:latin typeface="Trebuchet MS"/>
                  <a:ea typeface="Trebuchet MS"/>
                  <a:cs typeface="Trebuchet MS"/>
                  <a:sym typeface="Trebuchet MS"/>
                </a:rPr>
                <a:t> </a:t>
              </a:r>
              <a:r>
                <a:rPr lang="en-US" sz="3200" b="1" i="0" u="none" strike="noStrike" cap="none">
                  <a:solidFill>
                    <a:srgbClr val="FFC000"/>
                  </a:solidFill>
                  <a:latin typeface="Trebuchet MS"/>
                  <a:ea typeface="Trebuchet MS"/>
                  <a:cs typeface="Trebuchet MS"/>
                  <a:sym typeface="Trebuchet MS"/>
                </a:rPr>
                <a:t>Text size</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Adjust the size of your text based on how much content you have to present. The default template text offers a good starting point. Follow the conference requirements.</a:t>
              </a:r>
            </a:p>
            <a:p>
              <a:pPr marL="1518341" marR="0" lvl="2" indent="-7041" algn="l" rtl="0">
                <a:spcBef>
                  <a:spcPts val="0"/>
                </a:spcBef>
                <a:buNone/>
              </a:pPr>
              <a:endParaRPr sz="2400" b="0" i="0" u="none" strike="noStrike" cap="none">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Tables</a:t>
              </a:r>
            </a:p>
            <a:p>
              <a:pPr marL="1730375" marR="0" lvl="1" indent="-3175"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To add a table from scratch go to the INSERT menu and </a:t>
              </a:r>
              <a:br>
                <a:rPr lang="en-US" sz="2400" b="0" i="0" u="none" strike="noStrike" cap="none">
                  <a:solidFill>
                    <a:srgbClr val="BFBFBF"/>
                  </a:solidFill>
                  <a:latin typeface="Trebuchet MS"/>
                  <a:ea typeface="Trebuchet MS"/>
                  <a:cs typeface="Trebuchet MS"/>
                  <a:sym typeface="Trebuchet MS"/>
                </a:rPr>
              </a:br>
              <a:r>
                <a:rPr lang="en-US" sz="2400" b="0" i="0" u="none" strike="noStrike" cap="none">
                  <a:solidFill>
                    <a:srgbClr val="BFBFBF"/>
                  </a:solidFill>
                  <a:latin typeface="Trebuchet MS"/>
                  <a:ea typeface="Trebuchet MS"/>
                  <a:cs typeface="Trebuchet MS"/>
                  <a:sym typeface="Trebuchet MS"/>
                </a:rPr>
                <a:t>click on TABLE. A drop-down box will help you select rows and columns. </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copy and a paste a table from Word or another PowerPoint document. A pasted table may need to be re-formatted by RIGHT-CLICK &gt; FORMAT SHAPE, TEXT BOX, Margins.</a:t>
              </a:r>
            </a:p>
            <a:p>
              <a:pPr marL="0" marR="0" lvl="0" indent="0" algn="l" rtl="0">
                <a:spcBef>
                  <a:spcPts val="0"/>
                </a:spcBef>
                <a:spcAft>
                  <a:spcPts val="0"/>
                </a:spcAft>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Graphs / Charts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simply copy and paste charts and graphs from Excel or Word. Some reformatting may be required depending on how the original document has been created.</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change the column configuration</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RIGHT-CLICK on the poster background and select LAYOUT to see the column options available for this template. The poster columns can also be customized on the Master. VIEW &gt; MASTER.</a:t>
              </a:r>
            </a:p>
            <a:p>
              <a:pPr marL="0" marR="0" lvl="0" indent="0" algn="ctr" rtl="0">
                <a:lnSpc>
                  <a:spcPct val="100000"/>
                </a:lnSpc>
                <a:spcBef>
                  <a:spcPts val="0"/>
                </a:spcBef>
                <a:spcAft>
                  <a:spcPts val="0"/>
                </a:spcAft>
                <a:buClr>
                  <a:schemeClr val="lt1"/>
                </a:buClr>
                <a:buFont typeface="Calibri"/>
                <a:buNone/>
              </a:pPr>
              <a:endParaRPr sz="3200" b="1" i="0" u="none" strike="noStrike" cap="none">
                <a:solidFill>
                  <a:srgbClr val="FFC000"/>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remove the info bars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Save your work</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Save your template as a PowerPoint document. For printing, save as PowerPoint or “Print-quality” PDF.</a:t>
              </a:r>
            </a:p>
            <a:p>
              <a:pPr marL="0" marR="0" lvl="0" indent="0" algn="l" rtl="0">
                <a:lnSpc>
                  <a:spcPct val="100000"/>
                </a:lnSpc>
                <a:spcBef>
                  <a:spcPts val="0"/>
                </a:spcBef>
                <a:spcAft>
                  <a:spcPts val="0"/>
                </a:spcAft>
                <a:buClr>
                  <a:schemeClr val="lt1"/>
                </a:buClr>
                <a:buFont typeface="Calibri"/>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Print your poster</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rtl="0">
                <a:lnSpc>
                  <a:spcPct val="100000"/>
                </a:lnSpc>
                <a:spcBef>
                  <a:spcPts val="0"/>
                </a:spcBef>
                <a:spcAft>
                  <a:spcPts val="0"/>
                </a:spcAft>
                <a:buClr>
                  <a:schemeClr val="lt1"/>
                </a:buClr>
                <a:buFont typeface="Calibri"/>
                <a:buNone/>
              </a:pPr>
              <a:endParaRPr sz="2800" b="0" i="0" u="none" strike="noStrike" cap="none">
                <a:solidFill>
                  <a:srgbClr val="BFBFBF"/>
                </a:solidFill>
                <a:latin typeface="Trebuchet MS"/>
                <a:ea typeface="Trebuchet MS"/>
                <a:cs typeface="Trebuchet MS"/>
                <a:sym typeface="Trebuchet MS"/>
              </a:endParaRPr>
            </a:p>
          </p:txBody>
        </p:sp>
        <p:pic>
          <p:nvPicPr>
            <p:cNvPr id="127" name="Shape 127"/>
            <p:cNvPicPr preferRelativeResize="0"/>
            <p:nvPr/>
          </p:nvPicPr>
          <p:blipFill rotWithShape="1">
            <a:blip r:embed="rId4">
              <a:alphaModFix/>
            </a:blip>
            <a:srcRect/>
            <a:stretch/>
          </p:blipFill>
          <p:spPr>
            <a:xfrm>
              <a:off x="46915678" y="3349444"/>
              <a:ext cx="5586150" cy="2063772"/>
            </a:xfrm>
            <a:prstGeom prst="rect">
              <a:avLst/>
            </a:prstGeom>
            <a:noFill/>
            <a:ln>
              <a:noFill/>
            </a:ln>
          </p:spPr>
        </p:pic>
        <p:pic>
          <p:nvPicPr>
            <p:cNvPr id="128" name="Shape 128"/>
            <p:cNvPicPr preferRelativeResize="0"/>
            <p:nvPr/>
          </p:nvPicPr>
          <p:blipFill rotWithShape="1">
            <a:blip r:embed="rId5">
              <a:alphaModFix/>
            </a:blip>
            <a:srcRect/>
            <a:stretch/>
          </p:blipFill>
          <p:spPr>
            <a:xfrm>
              <a:off x="44621818" y="7740039"/>
              <a:ext cx="2969583" cy="1370576"/>
            </a:xfrm>
            <a:prstGeom prst="rect">
              <a:avLst/>
            </a:prstGeom>
            <a:noFill/>
            <a:ln>
              <a:noFill/>
            </a:ln>
          </p:spPr>
        </p:pic>
        <p:pic>
          <p:nvPicPr>
            <p:cNvPr id="129" name="Shape 129"/>
            <p:cNvPicPr preferRelativeResize="0"/>
            <p:nvPr/>
          </p:nvPicPr>
          <p:blipFill rotWithShape="1">
            <a:blip r:embed="rId6">
              <a:alphaModFix/>
            </a:blip>
            <a:srcRect/>
            <a:stretch/>
          </p:blipFill>
          <p:spPr>
            <a:xfrm>
              <a:off x="44629618" y="12347263"/>
              <a:ext cx="1482266" cy="992161"/>
            </a:xfrm>
            <a:prstGeom prst="rect">
              <a:avLst/>
            </a:prstGeom>
            <a:noFill/>
            <a:ln>
              <a:noFill/>
            </a:ln>
          </p:spPr>
        </p:pic>
        <p:grpSp>
          <p:nvGrpSpPr>
            <p:cNvPr id="130" name="Shape 130"/>
            <p:cNvGrpSpPr/>
            <p:nvPr/>
          </p:nvGrpSpPr>
          <p:grpSpPr>
            <a:xfrm>
              <a:off x="44487209" y="29414562"/>
              <a:ext cx="10354212" cy="1265612"/>
              <a:chOff x="44200453" y="28362387"/>
              <a:chExt cx="9771398" cy="1090622"/>
            </a:xfrm>
          </p:grpSpPr>
          <p:sp>
            <p:nvSpPr>
              <p:cNvPr id="131" name="Shape 131"/>
              <p:cNvSpPr/>
              <p:nvPr/>
            </p:nvSpPr>
            <p:spPr>
              <a:xfrm>
                <a:off x="44200453" y="28362387"/>
                <a:ext cx="9771398" cy="1090622"/>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pic>
            <p:nvPicPr>
              <p:cNvPr id="132" name="Shape 132" descr="http://t2.gstatic.com/images?q=tbn:ANd9GcR4APHC6TT9w54M2zn_pvCiBxUNcspYPoVxirLRphBoJabfSvu7zw">
                <a:hlinkClick r:id="rId7"/>
              </p:cNvPr>
              <p:cNvPicPr preferRelativeResize="0"/>
              <p:nvPr/>
            </p:nvPicPr>
            <p:blipFill rotWithShape="1">
              <a:blip r:embed="rId8">
                <a:alphaModFix/>
              </a:blip>
              <a:srcRect/>
              <a:stretch/>
            </p:blipFill>
            <p:spPr>
              <a:xfrm>
                <a:off x="44326393" y="28460718"/>
                <a:ext cx="914400" cy="914399"/>
              </a:xfrm>
              <a:prstGeom prst="rect">
                <a:avLst/>
              </a:prstGeom>
              <a:noFill/>
              <a:ln>
                <a:noFill/>
              </a:ln>
            </p:spPr>
          </p:pic>
          <p:sp>
            <p:nvSpPr>
              <p:cNvPr id="133" name="Shape 133"/>
              <p:cNvSpPr txBox="1"/>
              <p:nvPr/>
            </p:nvSpPr>
            <p:spPr>
              <a:xfrm>
                <a:off x="45300662" y="28552306"/>
                <a:ext cx="8671189" cy="7160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a:solidFill>
                      <a:schemeClr val="dk2"/>
                    </a:solidFill>
                    <a:latin typeface="Trebuchet MS"/>
                    <a:ea typeface="Trebuchet MS"/>
                    <a:cs typeface="Trebuchet MS"/>
                    <a:sym typeface="Trebuchet MS"/>
                  </a:rPr>
                  <a:t>Student discounts are available on our Facebook page.</a:t>
                </a:r>
                <a:br>
                  <a:rPr lang="en-US" sz="2400">
                    <a:solidFill>
                      <a:schemeClr val="dk2"/>
                    </a:solidFill>
                    <a:latin typeface="Trebuchet MS"/>
                    <a:ea typeface="Trebuchet MS"/>
                    <a:cs typeface="Trebuchet MS"/>
                    <a:sym typeface="Trebuchet MS"/>
                  </a:rPr>
                </a:br>
                <a:r>
                  <a:rPr lang="en-US" sz="2400">
                    <a:solidFill>
                      <a:schemeClr val="dk2"/>
                    </a:solidFill>
                    <a:latin typeface="Trebuchet MS"/>
                    <a:ea typeface="Trebuchet MS"/>
                    <a:cs typeface="Trebuchet MS"/>
                    <a:sym typeface="Trebuchet MS"/>
                  </a:rPr>
                  <a:t>Go to </a:t>
                </a:r>
                <a:r>
                  <a:rPr lang="en-US" sz="2400" u="sng">
                    <a:solidFill>
                      <a:schemeClr val="dk2"/>
                    </a:solidFill>
                    <a:latin typeface="Trebuchet MS"/>
                    <a:ea typeface="Trebuchet MS"/>
                    <a:cs typeface="Trebuchet MS"/>
                    <a:sym typeface="Trebuchet MS"/>
                  </a:rPr>
                  <a:t>PosterPresentations.com</a:t>
                </a:r>
                <a:r>
                  <a:rPr lang="en-US" sz="2400">
                    <a:solidFill>
                      <a:schemeClr val="dk2"/>
                    </a:solidFill>
                    <a:latin typeface="Trebuchet MS"/>
                    <a:ea typeface="Trebuchet MS"/>
                    <a:cs typeface="Trebuchet MS"/>
                    <a:sym typeface="Trebuchet MS"/>
                  </a:rPr>
                  <a:t> and click on the FB icon. </a:t>
                </a:r>
              </a:p>
            </p:txBody>
          </p:sp>
        </p:grpSp>
        <p:sp>
          <p:nvSpPr>
            <p:cNvPr id="134" name="Shape 134"/>
            <p:cNvSpPr txBox="1"/>
            <p:nvPr/>
          </p:nvSpPr>
          <p:spPr>
            <a:xfrm>
              <a:off x="44262809" y="31169781"/>
              <a:ext cx="6870215" cy="1399637"/>
            </a:xfrm>
            <a:prstGeom prst="rect">
              <a:avLst/>
            </a:prstGeom>
            <a:noFill/>
            <a:ln>
              <a:noFill/>
            </a:ln>
          </p:spPr>
          <p:txBody>
            <a:bodyPr lIns="65300" tIns="32650" rIns="65300" bIns="32650" anchor="t" anchorCtr="0">
              <a:noAutofit/>
            </a:bodyPr>
            <a:lstStyle/>
            <a:p>
              <a:pPr marL="0" marR="0" lvl="0" indent="0" algn="l" rtl="0">
                <a:lnSpc>
                  <a:spcPct val="92857"/>
                </a:lnSpc>
                <a:spcBef>
                  <a:spcPts val="0"/>
                </a:spcBef>
                <a:buSzPct val="25000"/>
                <a:buNone/>
              </a:pPr>
              <a:r>
                <a:rPr lang="en-US" sz="2800">
                  <a:solidFill>
                    <a:schemeClr val="lt1"/>
                  </a:solidFill>
                  <a:latin typeface="Calibri"/>
                  <a:ea typeface="Calibri"/>
                  <a:cs typeface="Calibri"/>
                  <a:sym typeface="Calibri"/>
                </a:rPr>
                <a:t>© 2015 PosterPresentations.com</a:t>
              </a:r>
              <a:br>
                <a:rPr lang="en-US" sz="2800">
                  <a:solidFill>
                    <a:schemeClr val="lt1"/>
                  </a:solidFill>
                  <a:latin typeface="Calibri"/>
                  <a:ea typeface="Calibri"/>
                  <a:cs typeface="Calibri"/>
                  <a:sym typeface="Calibri"/>
                </a:rPr>
              </a:br>
              <a:r>
                <a:rPr lang="en-US" sz="2800">
                  <a:solidFill>
                    <a:schemeClr val="lt1"/>
                  </a:solidFill>
                  <a:latin typeface="Calibri"/>
                  <a:ea typeface="Calibri"/>
                  <a:cs typeface="Calibri"/>
                  <a:sym typeface="Calibri"/>
                </a:rPr>
                <a:t>    </a:t>
              </a:r>
              <a:r>
                <a:rPr lang="en-US" sz="2400">
                  <a:solidFill>
                    <a:schemeClr val="lt1"/>
                  </a:solidFill>
                  <a:latin typeface="Calibri"/>
                  <a:ea typeface="Calibri"/>
                  <a:cs typeface="Calibri"/>
                  <a:sym typeface="Calibri"/>
                </a:rPr>
                <a:t>2117 Fourth Street , Unit C        </a:t>
              </a:r>
            </a:p>
            <a:p>
              <a:pPr marL="0" marR="0" lvl="0" indent="0" algn="l" rtl="0">
                <a:lnSpc>
                  <a:spcPct val="108333"/>
                </a:lnSpc>
                <a:spcBef>
                  <a:spcPts val="0"/>
                </a:spcBef>
                <a:buSzPct val="25000"/>
                <a:buNone/>
              </a:pPr>
              <a:r>
                <a:rPr lang="en-US" sz="2400">
                  <a:solidFill>
                    <a:schemeClr val="lt1"/>
                  </a:solidFill>
                  <a:latin typeface="Calibri"/>
                  <a:ea typeface="Calibri"/>
                  <a:cs typeface="Calibri"/>
                  <a:sym typeface="Calibri"/>
                </a:rPr>
                <a:t>     Berkeley CA </a:t>
              </a:r>
              <a:r>
                <a:rPr lang="en-US" sz="2000">
                  <a:solidFill>
                    <a:schemeClr val="lt1"/>
                  </a:solidFill>
                  <a:latin typeface="Calibri"/>
                  <a:ea typeface="Calibri"/>
                  <a:cs typeface="Calibri"/>
                  <a:sym typeface="Calibri"/>
                </a:rPr>
                <a:t>94710</a:t>
              </a:r>
              <a:r>
                <a:rPr lang="en-US" sz="2400">
                  <a:solidFill>
                    <a:schemeClr val="lt1"/>
                  </a:solidFill>
                  <a:latin typeface="Calibri"/>
                  <a:ea typeface="Calibri"/>
                  <a:cs typeface="Calibri"/>
                  <a:sym typeface="Calibri"/>
                </a:rPr>
                <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    </a:t>
              </a:r>
              <a:r>
                <a:rPr lang="en-US" sz="2400" b="1">
                  <a:solidFill>
                    <a:srgbClr val="FFFF00"/>
                  </a:solidFill>
                  <a:latin typeface="Calibri"/>
                  <a:ea typeface="Calibri"/>
                  <a:cs typeface="Calibri"/>
                  <a:sym typeface="Calibri"/>
                </a:rPr>
                <a:t>posterpresenter@gmail.com</a:t>
              </a:r>
            </a:p>
          </p:txBody>
        </p:sp>
      </p:grpSp>
      <p:grpSp>
        <p:nvGrpSpPr>
          <p:cNvPr id="135" name="Shape 135"/>
          <p:cNvGrpSpPr/>
          <p:nvPr/>
        </p:nvGrpSpPr>
        <p:grpSpPr>
          <a:xfrm>
            <a:off x="-11225189" y="0"/>
            <a:ext cx="11018865" cy="32918400"/>
            <a:chOff x="-11225189" y="0"/>
            <a:chExt cx="11018865" cy="32918400"/>
          </a:xfrm>
        </p:grpSpPr>
        <p:sp>
          <p:nvSpPr>
            <p:cNvPr id="136" name="Shape 136"/>
            <p:cNvSpPr/>
            <p:nvPr/>
          </p:nvSpPr>
          <p:spPr>
            <a:xfrm>
              <a:off x="-11216135" y="0"/>
              <a:ext cx="11009812" cy="32918400"/>
            </a:xfrm>
            <a:prstGeom prst="rect">
              <a:avLst/>
            </a:prstGeom>
            <a:solidFill>
              <a:srgbClr val="0C0C0C"/>
            </a:solidFill>
            <a:ln>
              <a:noFill/>
            </a:ln>
          </p:spPr>
          <p:txBody>
            <a:bodyPr lIns="457200" tIns="457200" rIns="457200" bIns="0" anchor="t" anchorCtr="0">
              <a:noAutofit/>
            </a:bodyPr>
            <a:lstStyle/>
            <a:p>
              <a:pPr marL="0" marR="0" lvl="0" indent="0" algn="ctr" rtl="0">
                <a:lnSpc>
                  <a:spcPct val="100000"/>
                </a:lnSpc>
                <a:spcBef>
                  <a:spcPts val="0"/>
                </a:spcBef>
                <a:spcAft>
                  <a:spcPts val="0"/>
                </a:spcAft>
                <a:buClr>
                  <a:srgbClr val="FF0000"/>
                </a:buClr>
                <a:buSzPct val="25000"/>
                <a:buFont typeface="Trebuchet MS"/>
                <a:buNone/>
              </a:pPr>
              <a:r>
                <a:rPr lang="en-US" sz="3200" b="1">
                  <a:solidFill>
                    <a:srgbClr val="FF0000"/>
                  </a:solidFill>
                  <a:latin typeface="Trebuchet MS"/>
                  <a:ea typeface="Trebuchet MS"/>
                  <a:cs typeface="Trebuchet MS"/>
                  <a:sym typeface="Trebuchet MS"/>
                </a:rPr>
                <a:t>(—THIS SIDEBAR DOES NOT PRINT—)</a:t>
              </a: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DESIGN GUIDE</a:t>
              </a:r>
            </a:p>
            <a:p>
              <a:pPr marL="0" marR="0" lvl="0" indent="0" algn="ctr" rtl="0">
                <a:spcBef>
                  <a:spcPts val="0"/>
                </a:spcBef>
                <a:buNone/>
              </a:pPr>
              <a:endParaRPr sz="2800" b="1">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i="0">
                  <a:solidFill>
                    <a:schemeClr val="lt1"/>
                  </a:solidFill>
                  <a:latin typeface="Trebuchet MS"/>
                  <a:ea typeface="Trebuchet MS"/>
                  <a:cs typeface="Trebuchet MS"/>
                  <a:sym typeface="Trebuchet MS"/>
                </a:rPr>
                <a:t>This PowerPoint 2007 template produces a 36”x48” presentation poster. </a:t>
              </a:r>
              <a:r>
                <a:rPr lang="en-US" sz="2800">
                  <a:solidFill>
                    <a:schemeClr val="lt1"/>
                  </a:solidFill>
                  <a:latin typeface="Trebuchet MS"/>
                  <a:ea typeface="Trebuchet MS"/>
                  <a:cs typeface="Trebuchet MS"/>
                  <a:sym typeface="Trebuchet MS"/>
                </a:rPr>
                <a:t>You can use it to create your research poster and save valuable time placing titles, subtitles, text, and graphics. </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We provide a series of online tutorials that will guide you through the poster design process and answer your poster production questions. To view our template tutorials, go online to </a:t>
              </a:r>
              <a:r>
                <a:rPr lang="en-US" sz="2800" b="1">
                  <a:solidFill>
                    <a:srgbClr val="FFC000"/>
                  </a:solidFill>
                  <a:latin typeface="Trebuchet MS"/>
                  <a:ea typeface="Trebuchet MS"/>
                  <a:cs typeface="Trebuchet MS"/>
                  <a:sym typeface="Trebuchet MS"/>
                </a:rPr>
                <a:t>PosterPresentations.com</a:t>
              </a:r>
              <a:r>
                <a:rPr lang="en-US" sz="2800" b="1">
                  <a:solidFill>
                    <a:schemeClr val="lt1"/>
                  </a:solidFill>
                  <a:latin typeface="Trebuchet MS"/>
                  <a:ea typeface="Trebuchet MS"/>
                  <a:cs typeface="Trebuchet MS"/>
                  <a:sym typeface="Trebuchet MS"/>
                </a:rPr>
                <a:t> </a:t>
              </a:r>
              <a:r>
                <a:rPr lang="en-US" sz="2800">
                  <a:solidFill>
                    <a:schemeClr val="lt1"/>
                  </a:solidFill>
                  <a:latin typeface="Trebuchet MS"/>
                  <a:ea typeface="Trebuchet MS"/>
                  <a:cs typeface="Trebuchet MS"/>
                  <a:sym typeface="Trebuchet MS"/>
                </a:rPr>
                <a:t>and click on HELP DESK.</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When you are ready to print your poster, go online to </a:t>
              </a:r>
              <a:r>
                <a:rPr lang="en-US" sz="2800" b="0">
                  <a:solidFill>
                    <a:schemeClr val="lt1"/>
                  </a:solidFill>
                  <a:latin typeface="Trebuchet MS"/>
                  <a:ea typeface="Trebuchet MS"/>
                  <a:cs typeface="Trebuchet MS"/>
                  <a:sym typeface="Trebuchet MS"/>
                </a:rPr>
                <a:t>PosterPresentations.com</a:t>
              </a:r>
              <a:r>
                <a:rPr lang="en-US" sz="2800">
                  <a:solidFill>
                    <a:schemeClr val="lt1"/>
                  </a:solidFill>
                  <a:latin typeface="Trebuchet MS"/>
                  <a:ea typeface="Trebuchet MS"/>
                  <a:cs typeface="Trebuchet MS"/>
                  <a:sym typeface="Trebuchet MS"/>
                </a:rPr>
                <a:t/>
              </a:r>
              <a:br>
                <a:rPr lang="en-US" sz="2800">
                  <a:solidFill>
                    <a:schemeClr val="lt1"/>
                  </a:solidFill>
                  <a:latin typeface="Trebuchet MS"/>
                  <a:ea typeface="Trebuchet MS"/>
                  <a:cs typeface="Trebuchet MS"/>
                  <a:sym typeface="Trebuchet MS"/>
                </a:rPr>
              </a:br>
              <a:endParaRPr lang="en-US"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b="0">
                  <a:solidFill>
                    <a:schemeClr val="lt1"/>
                  </a:solidFill>
                  <a:latin typeface="Trebuchet MS"/>
                  <a:ea typeface="Trebuchet MS"/>
                  <a:cs typeface="Trebuchet MS"/>
                  <a:sym typeface="Trebuchet MS"/>
                </a:rPr>
                <a:t>Need assistance? Call us at </a:t>
              </a:r>
              <a:r>
                <a:rPr lang="en-US" sz="2800" b="0">
                  <a:solidFill>
                    <a:srgbClr val="FFC000"/>
                  </a:solidFill>
                  <a:latin typeface="Trebuchet MS"/>
                  <a:ea typeface="Trebuchet MS"/>
                  <a:cs typeface="Trebuchet MS"/>
                  <a:sym typeface="Trebuchet MS"/>
                </a:rPr>
                <a:t>1.510.649.3001</a:t>
              </a:r>
            </a:p>
            <a:p>
              <a:pPr marL="0" marR="0" lvl="0" indent="0" algn="l" rtl="0">
                <a:spcBef>
                  <a:spcPts val="0"/>
                </a:spcBef>
                <a:buNone/>
              </a:pPr>
              <a:endParaRPr sz="3600" b="1">
                <a:solidFill>
                  <a:srgbClr val="FFFF00"/>
                </a:solidFill>
                <a:latin typeface="Trebuchet MS"/>
                <a:ea typeface="Trebuchet MS"/>
                <a:cs typeface="Trebuchet MS"/>
                <a:sym typeface="Trebuchet MS"/>
              </a:endParaRPr>
            </a:p>
            <a:p>
              <a:pPr marL="0" marR="0" lvl="0" indent="0" algn="ctr" rtl="0">
                <a:spcBef>
                  <a:spcPts val="0"/>
                </a:spcBef>
                <a:buNone/>
              </a:pPr>
              <a:endParaRPr sz="24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a:t>
              </a:r>
            </a:p>
            <a:p>
              <a:pPr marL="0" marR="0" lvl="0" indent="0" algn="ctr" rtl="0">
                <a:spcBef>
                  <a:spcPts val="0"/>
                </a:spcBef>
                <a:buNone/>
              </a:pPr>
              <a:endParaRPr sz="32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Zoom in and out</a:t>
              </a:r>
            </a:p>
            <a:p>
              <a:pPr marL="1892300" marR="0" lvl="0" indent="-1892300" algn="l" rtl="0">
                <a:spcBef>
                  <a:spcPts val="0"/>
                </a:spcBef>
                <a:buSzPct val="25000"/>
                <a:buNone/>
              </a:pPr>
              <a:r>
                <a:rPr lang="en-US" sz="2400" b="0">
                  <a:solidFill>
                    <a:schemeClr val="lt1"/>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As you work on your poster zoom in and out to the level that is more comfortable to you. </a:t>
              </a:r>
            </a:p>
            <a:p>
              <a:pPr marL="1892300" marR="0" lvl="0" indent="-1892300" algn="l" rtl="0">
                <a:spcBef>
                  <a:spcPts val="0"/>
                </a:spcBef>
                <a:buSzPct val="25000"/>
                <a:buNone/>
              </a:pPr>
              <a:r>
                <a:rPr lang="en-US" sz="2400" b="1">
                  <a:solidFill>
                    <a:srgbClr val="BFBFBF"/>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Go to VIEW &gt; ZOOM.</a:t>
              </a:r>
            </a:p>
            <a:p>
              <a:pPr marL="0" marR="0" lvl="0" indent="0" algn="l" rtl="0">
                <a:spcBef>
                  <a:spcPts val="0"/>
                </a:spcBef>
                <a:buNone/>
              </a:pPr>
              <a:endParaRPr sz="28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Title, Authors, and Affiliations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The font size of your title should be bigger than your name(s) and institution name(s).</a:t>
              </a:r>
            </a:p>
            <a:p>
              <a:pPr marL="0" marR="0" lvl="0" indent="0" algn="l" rtl="0">
                <a:spcBef>
                  <a:spcPts val="0"/>
                </a:spcBef>
                <a:buSzPct val="25000"/>
                <a:buNone/>
              </a:pPr>
              <a:r>
                <a:rPr lang="en-US" sz="2800" b="1">
                  <a:solidFill>
                    <a:schemeClr val="lt1"/>
                  </a:solidFill>
                  <a:latin typeface="Trebuchet MS"/>
                  <a:ea typeface="Trebuchet MS"/>
                  <a:cs typeface="Trebuchet MS"/>
                  <a:sym typeface="Trebuchet MS"/>
                </a:rPr>
                <a:t/>
              </a:r>
              <a:br>
                <a:rPr lang="en-US" sz="2800" b="1">
                  <a:solidFill>
                    <a:schemeClr val="lt1"/>
                  </a:solidFill>
                  <a:latin typeface="Trebuchet MS"/>
                  <a:ea typeface="Trebuchet MS"/>
                  <a:cs typeface="Trebuchet MS"/>
                  <a:sym typeface="Trebuchet MS"/>
                </a:rPr>
              </a:br>
              <a:endParaRPr lang="en-US" sz="2800" b="1">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Adding Logos / Seals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See if your school’s logo is available on our free poster templates page.</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Photographs / Graphics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Image Quality Check</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Zoom in and look at your images at 100% magnification. If they look good they will print well. </a:t>
              </a:r>
            </a:p>
          </p:txBody>
        </p:sp>
        <p:cxnSp>
          <p:nvCxnSpPr>
            <p:cNvPr id="137" name="Shape 137"/>
            <p:cNvCxnSpPr/>
            <p:nvPr/>
          </p:nvCxnSpPr>
          <p:spPr>
            <a:xfrm>
              <a:off x="-11225189" y="8422500"/>
              <a:ext cx="10999746" cy="3341"/>
            </a:xfrm>
            <a:prstGeom prst="straightConnector1">
              <a:avLst/>
            </a:prstGeom>
            <a:noFill/>
            <a:ln w="9525" cap="flat" cmpd="sng">
              <a:solidFill>
                <a:srgbClr val="FFC000"/>
              </a:solidFill>
              <a:prstDash val="solid"/>
              <a:round/>
              <a:headEnd type="none" w="med" len="med"/>
              <a:tailEnd type="none" w="med" len="med"/>
            </a:ln>
          </p:spPr>
        </p:cxnSp>
        <p:pic>
          <p:nvPicPr>
            <p:cNvPr id="138" name="Shape 138"/>
            <p:cNvPicPr preferRelativeResize="0"/>
            <p:nvPr/>
          </p:nvPicPr>
          <p:blipFill rotWithShape="1">
            <a:blip r:embed="rId9">
              <a:alphaModFix/>
            </a:blip>
            <a:srcRect/>
            <a:stretch/>
          </p:blipFill>
          <p:spPr>
            <a:xfrm>
              <a:off x="-10740739" y="10261717"/>
              <a:ext cx="1597666" cy="1201934"/>
            </a:xfrm>
            <a:prstGeom prst="rect">
              <a:avLst/>
            </a:prstGeom>
            <a:noFill/>
            <a:ln>
              <a:noFill/>
            </a:ln>
          </p:spPr>
        </p:pic>
        <p:pic>
          <p:nvPicPr>
            <p:cNvPr id="139" name="Shape 139"/>
            <p:cNvPicPr preferRelativeResize="0"/>
            <p:nvPr/>
          </p:nvPicPr>
          <p:blipFill rotWithShape="1">
            <a:blip r:embed="rId10">
              <a:alphaModFix/>
            </a:blip>
            <a:srcRect/>
            <a:stretch/>
          </p:blipFill>
          <p:spPr>
            <a:xfrm>
              <a:off x="-10732764" y="15696926"/>
              <a:ext cx="9986808" cy="1053596"/>
            </a:xfrm>
            <a:prstGeom prst="rect">
              <a:avLst/>
            </a:prstGeom>
            <a:noFill/>
            <a:ln>
              <a:noFill/>
            </a:ln>
          </p:spPr>
        </p:pic>
        <p:grpSp>
          <p:nvGrpSpPr>
            <p:cNvPr id="140" name="Shape 140"/>
            <p:cNvGrpSpPr/>
            <p:nvPr/>
          </p:nvGrpSpPr>
          <p:grpSpPr>
            <a:xfrm>
              <a:off x="-9744992" y="23540955"/>
              <a:ext cx="7531181" cy="2120440"/>
              <a:chOff x="-4470426" y="11016657"/>
              <a:chExt cx="3470784" cy="974220"/>
            </a:xfrm>
          </p:grpSpPr>
          <p:grpSp>
            <p:nvGrpSpPr>
              <p:cNvPr id="141" name="Shape 141"/>
              <p:cNvGrpSpPr/>
              <p:nvPr/>
            </p:nvGrpSpPr>
            <p:grpSpPr>
              <a:xfrm>
                <a:off x="-2783494" y="11060886"/>
                <a:ext cx="624430" cy="893534"/>
                <a:chOff x="-3958696" y="11117435"/>
                <a:chExt cx="779337" cy="1280429"/>
              </a:xfrm>
            </p:grpSpPr>
            <p:pic>
              <p:nvPicPr>
                <p:cNvPr id="142" name="Shape 142"/>
                <p:cNvPicPr preferRelativeResize="0"/>
                <p:nvPr/>
              </p:nvPicPr>
              <p:blipFill rotWithShape="1">
                <a:blip r:embed="rId11">
                  <a:alphaModFix/>
                </a:blip>
                <a:srcRect/>
                <a:stretch/>
              </p:blipFill>
              <p:spPr>
                <a:xfrm>
                  <a:off x="-3948160" y="11117435"/>
                  <a:ext cx="768801" cy="1090856"/>
                </a:xfrm>
                <a:prstGeom prst="rect">
                  <a:avLst/>
                </a:prstGeom>
                <a:noFill/>
                <a:ln>
                  <a:noFill/>
                </a:ln>
              </p:spPr>
            </p:pic>
            <p:sp>
              <p:nvSpPr>
                <p:cNvPr id="143" name="Shape 143"/>
                <p:cNvSpPr txBox="1"/>
                <p:nvPr/>
              </p:nvSpPr>
              <p:spPr>
                <a:xfrm>
                  <a:off x="-3958696" y="12114178"/>
                  <a:ext cx="779337" cy="283687"/>
                </a:xfrm>
                <a:prstGeom prst="rect">
                  <a:avLst/>
                </a:prstGeom>
                <a:solidFill>
                  <a:schemeClr val="accent1"/>
                </a:solidFill>
                <a:ln>
                  <a:noFill/>
                </a:ln>
              </p:spPr>
              <p:txBody>
                <a:bodyPr lIns="91425" tIns="91425" rIns="91425" bIns="91425" anchor="t" anchorCtr="0">
                  <a:noAutofit/>
                </a:bodyPr>
                <a:lstStyle/>
                <a:p>
                  <a:pPr marL="0" marR="0" lvl="0" indent="0" algn="ctr" rtl="0">
                    <a:spcBef>
                      <a:spcPts val="0"/>
                    </a:spcBef>
                    <a:buSzPct val="25000"/>
                    <a:buNone/>
                  </a:pPr>
                  <a:r>
                    <a:rPr lang="en-US" sz="1600" b="1">
                      <a:solidFill>
                        <a:schemeClr val="dk1"/>
                      </a:solidFill>
                      <a:latin typeface="Calibri"/>
                      <a:ea typeface="Calibri"/>
                      <a:cs typeface="Calibri"/>
                      <a:sym typeface="Calibri"/>
                    </a:rPr>
                    <a:t>ORIGINAL</a:t>
                  </a:r>
                </a:p>
              </p:txBody>
            </p:sp>
          </p:grpSp>
          <p:grpSp>
            <p:nvGrpSpPr>
              <p:cNvPr id="144" name="Shape 144"/>
              <p:cNvGrpSpPr/>
              <p:nvPr/>
            </p:nvGrpSpPr>
            <p:grpSpPr>
              <a:xfrm>
                <a:off x="-2033158" y="11060889"/>
                <a:ext cx="1033517" cy="893528"/>
                <a:chOff x="-2921738" y="11200127"/>
                <a:chExt cx="1420279" cy="1227903"/>
              </a:xfrm>
            </p:grpSpPr>
            <p:pic>
              <p:nvPicPr>
                <p:cNvPr id="145" name="Shape 145"/>
                <p:cNvPicPr preferRelativeResize="0"/>
                <p:nvPr/>
              </p:nvPicPr>
              <p:blipFill rotWithShape="1">
                <a:blip r:embed="rId11">
                  <a:alphaModFix/>
                </a:blip>
                <a:srcRect/>
                <a:stretch/>
              </p:blipFill>
              <p:spPr>
                <a:xfrm>
                  <a:off x="-2921738" y="11200127"/>
                  <a:ext cx="1420279" cy="1029693"/>
                </a:xfrm>
                <a:prstGeom prst="rect">
                  <a:avLst/>
                </a:prstGeom>
                <a:noFill/>
                <a:ln>
                  <a:noFill/>
                </a:ln>
              </p:spPr>
            </p:pic>
            <p:sp>
              <p:nvSpPr>
                <p:cNvPr id="146" name="Shape 146"/>
                <p:cNvSpPr txBox="1"/>
                <p:nvPr/>
              </p:nvSpPr>
              <p:spPr>
                <a:xfrm>
                  <a:off x="-2918991" y="12175417"/>
                  <a:ext cx="1417531" cy="252612"/>
                </a:xfrm>
                <a:prstGeom prst="rect">
                  <a:avLst/>
                </a:prstGeom>
                <a:solidFill>
                  <a:srgbClr val="FF0000"/>
                </a:solidFill>
                <a:ln>
                  <a:noFill/>
                </a:ln>
              </p:spPr>
              <p:txBody>
                <a:bodyPr lIns="457200" tIns="91425" rIns="457200" bIns="91425" anchor="t" anchorCtr="0">
                  <a:noAutofit/>
                </a:bodyPr>
                <a:lstStyle/>
                <a:p>
                  <a:pPr marL="0" marR="0" lvl="0" indent="0" algn="ctr" rtl="0">
                    <a:spcBef>
                      <a:spcPts val="0"/>
                    </a:spcBef>
                    <a:buSzPct val="25000"/>
                    <a:buNone/>
                  </a:pPr>
                  <a:r>
                    <a:rPr lang="en-US" sz="1400" b="1">
                      <a:solidFill>
                        <a:schemeClr val="lt1"/>
                      </a:solidFill>
                      <a:latin typeface="Calibri"/>
                      <a:ea typeface="Calibri"/>
                      <a:cs typeface="Calibri"/>
                      <a:sym typeface="Calibri"/>
                    </a:rPr>
                    <a:t>DISTORTED</a:t>
                  </a:r>
                </a:p>
              </p:txBody>
            </p:sp>
          </p:grpSp>
          <p:pic>
            <p:nvPicPr>
              <p:cNvPr id="147" name="Shape 147"/>
              <p:cNvPicPr preferRelativeResize="0"/>
              <p:nvPr/>
            </p:nvPicPr>
            <p:blipFill rotWithShape="1">
              <a:blip r:embed="rId12">
                <a:alphaModFix/>
              </a:blip>
              <a:srcRect/>
              <a:stretch/>
            </p:blipFill>
            <p:spPr>
              <a:xfrm>
                <a:off x="-4470426" y="11016657"/>
                <a:ext cx="1098741" cy="847760"/>
              </a:xfrm>
              <a:prstGeom prst="rect">
                <a:avLst/>
              </a:prstGeom>
              <a:noFill/>
              <a:ln>
                <a:noFill/>
              </a:ln>
            </p:spPr>
          </p:pic>
          <p:sp>
            <p:nvSpPr>
              <p:cNvPr id="148" name="Shape 148"/>
              <p:cNvSpPr txBox="1"/>
              <p:nvPr/>
            </p:nvSpPr>
            <p:spPr>
              <a:xfrm>
                <a:off x="-4440600" y="11665645"/>
                <a:ext cx="1035685" cy="325232"/>
              </a:xfrm>
              <a:prstGeom prst="rect">
                <a:avLst/>
              </a:prstGeom>
              <a:noFill/>
              <a:ln>
                <a:noFill/>
              </a:ln>
            </p:spPr>
            <p:txBody>
              <a:bodyPr lIns="457200" tIns="457200" rIns="457200" bIns="0" anchor="t" anchorCtr="0">
                <a:noAutofit/>
              </a:bodyPr>
              <a:lstStyle/>
              <a:p>
                <a:pPr marL="0" marR="0" lvl="0" indent="0" algn="ctr" rtl="0">
                  <a:spcBef>
                    <a:spcPts val="0"/>
                  </a:spcBef>
                  <a:buSzPct val="25000"/>
                  <a:buNone/>
                </a:pPr>
                <a:r>
                  <a:rPr lang="en-US" sz="1600">
                    <a:solidFill>
                      <a:schemeClr val="lt1"/>
                    </a:solidFill>
                    <a:latin typeface="Calibri"/>
                    <a:ea typeface="Calibri"/>
                    <a:cs typeface="Calibri"/>
                    <a:sym typeface="Calibri"/>
                  </a:rPr>
                  <a:t>Corner handles</a:t>
                </a:r>
              </a:p>
            </p:txBody>
          </p:sp>
        </p:grpSp>
        <p:grpSp>
          <p:nvGrpSpPr>
            <p:cNvPr id="149" name="Shape 149"/>
            <p:cNvGrpSpPr/>
            <p:nvPr/>
          </p:nvGrpSpPr>
          <p:grpSpPr>
            <a:xfrm>
              <a:off x="-10398793" y="27751409"/>
              <a:ext cx="9323011" cy="2453250"/>
              <a:chOff x="-4754996" y="12734136"/>
              <a:chExt cx="4296558" cy="1127127"/>
            </a:xfrm>
          </p:grpSpPr>
          <p:pic>
            <p:nvPicPr>
              <p:cNvPr id="150" name="Shape 150"/>
              <p:cNvPicPr preferRelativeResize="0"/>
              <p:nvPr/>
            </p:nvPicPr>
            <p:blipFill rotWithShape="1">
              <a:blip r:embed="rId13">
                <a:alphaModFix/>
              </a:blip>
              <a:srcRect/>
              <a:stretch/>
            </p:blipFill>
            <p:spPr>
              <a:xfrm>
                <a:off x="-4533346" y="12734142"/>
                <a:ext cx="1828800" cy="1117599"/>
              </a:xfrm>
              <a:prstGeom prst="rect">
                <a:avLst/>
              </a:prstGeom>
              <a:noFill/>
              <a:ln>
                <a:noFill/>
              </a:ln>
            </p:spPr>
          </p:pic>
          <p:pic>
            <p:nvPicPr>
              <p:cNvPr id="151" name="Shape 151"/>
              <p:cNvPicPr preferRelativeResize="0"/>
              <p:nvPr/>
            </p:nvPicPr>
            <p:blipFill rotWithShape="1">
              <a:blip r:embed="rId14">
                <a:alphaModFix/>
              </a:blip>
              <a:srcRect/>
              <a:stretch/>
            </p:blipFill>
            <p:spPr>
              <a:xfrm>
                <a:off x="-2456641" y="12737835"/>
                <a:ext cx="1828800" cy="1117599"/>
              </a:xfrm>
              <a:prstGeom prst="rect">
                <a:avLst/>
              </a:prstGeom>
              <a:noFill/>
              <a:ln>
                <a:noFill/>
              </a:ln>
            </p:spPr>
          </p:pic>
          <p:sp>
            <p:nvSpPr>
              <p:cNvPr id="152" name="Shape 152"/>
              <p:cNvSpPr txBox="1"/>
              <p:nvPr/>
            </p:nvSpPr>
            <p:spPr>
              <a:xfrm rot="-5400000">
                <a:off x="-5235785" y="13214924"/>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92D050"/>
                    </a:solidFill>
                    <a:latin typeface="Calibri"/>
                    <a:ea typeface="Calibri"/>
                    <a:cs typeface="Calibri"/>
                    <a:sym typeface="Calibri"/>
                  </a:rPr>
                  <a:t>Good </a:t>
                </a:r>
                <a:r>
                  <a:rPr lang="en-US" sz="1600">
                    <a:solidFill>
                      <a:schemeClr val="lt1"/>
                    </a:solidFill>
                    <a:latin typeface="Calibri"/>
                    <a:ea typeface="Calibri"/>
                    <a:cs typeface="Calibri"/>
                    <a:sym typeface="Calibri"/>
                  </a:rPr>
                  <a:t>printing quality</a:t>
                </a:r>
              </a:p>
            </p:txBody>
          </p:sp>
          <p:sp>
            <p:nvSpPr>
              <p:cNvPr id="153" name="Shape 153"/>
              <p:cNvSpPr txBox="1"/>
              <p:nvPr/>
            </p:nvSpPr>
            <p:spPr>
              <a:xfrm rot="-5400000">
                <a:off x="-1095250" y="13224451"/>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FF0000"/>
                    </a:solidFill>
                    <a:latin typeface="Calibri"/>
                    <a:ea typeface="Calibri"/>
                    <a:cs typeface="Calibri"/>
                    <a:sym typeface="Calibri"/>
                  </a:rPr>
                  <a:t>Bad </a:t>
                </a:r>
                <a:r>
                  <a:rPr lang="en-US" sz="1600">
                    <a:solidFill>
                      <a:schemeClr val="lt1"/>
                    </a:solidFill>
                    <a:latin typeface="Calibri"/>
                    <a:ea typeface="Calibri"/>
                    <a:cs typeface="Calibri"/>
                    <a:sym typeface="Calibri"/>
                  </a:rPr>
                  <a:t>printing quality</a:t>
                </a:r>
              </a:p>
            </p:txBody>
          </p:sp>
        </p:grpSp>
      </p:grpSp>
      <p:sp>
        <p:nvSpPr>
          <p:cNvPr id="154" name="Shape 154"/>
          <p:cNvSpPr txBox="1"/>
          <p:nvPr/>
        </p:nvSpPr>
        <p:spPr>
          <a:xfrm>
            <a:off x="1567304" y="32315728"/>
            <a:ext cx="2514599" cy="336819"/>
          </a:xfrm>
          <a:prstGeom prst="rect">
            <a:avLst/>
          </a:prstGeom>
          <a:noFill/>
          <a:ln>
            <a:noFill/>
          </a:ln>
        </p:spPr>
        <p:txBody>
          <a:bodyPr lIns="91250" tIns="45600" rIns="91250" bIns="45600" anchor="t" anchorCtr="0">
            <a:noAutofit/>
          </a:bodyPr>
          <a:lstStyle/>
          <a:p>
            <a:pPr marL="0" marR="0" lvl="0" indent="0" algn="l" rtl="0">
              <a:lnSpc>
                <a:spcPct val="65000"/>
              </a:lnSpc>
              <a:spcBef>
                <a:spcPts val="0"/>
              </a:spcBef>
              <a:spcAft>
                <a:spcPts val="0"/>
              </a:spcAft>
              <a:buSzPct val="25000"/>
              <a:buNone/>
            </a:pPr>
            <a:r>
              <a:rPr lang="en-US" sz="500" b="1">
                <a:solidFill>
                  <a:srgbClr val="BFBFBF"/>
                </a:solidFill>
                <a:latin typeface="Arial"/>
                <a:ea typeface="Arial"/>
                <a:cs typeface="Arial"/>
                <a:sym typeface="Arial"/>
              </a:rPr>
              <a:t>RESEARCH POSTER PRESENTATION DESIGN © 2015</a:t>
            </a:r>
          </a:p>
          <a:p>
            <a:pPr marL="0" marR="0" lvl="0" indent="0" algn="l" rtl="0">
              <a:lnSpc>
                <a:spcPct val="65000"/>
              </a:lnSpc>
              <a:spcBef>
                <a:spcPts val="550"/>
              </a:spcBef>
              <a:buSzPct val="25000"/>
              <a:buNone/>
            </a:pPr>
            <a:r>
              <a:rPr lang="en-US" sz="1100" b="1">
                <a:solidFill>
                  <a:srgbClr val="BFBFBF"/>
                </a:solidFill>
                <a:latin typeface="Arial"/>
                <a:ea typeface="Arial"/>
                <a:cs typeface="Arial"/>
                <a:sym typeface="Arial"/>
              </a:rPr>
              <a:t>www.PosterPresentations.com</a:t>
            </a:r>
          </a:p>
        </p:txBody>
      </p:sp>
    </p:spTree>
  </p:cSld>
  <p:clrMap bg1="lt1" tx1="dk1" bg2="dk2" tx2="lt2" accent1="accent1" accent2="accent2" accent3="accent3" accent4="accent4" accent5="accent5" accent6="accent6" hlink="hlink" folHlink="folHlink"/>
  <p:sldLayoutIdLst>
    <p:sldLayoutId id="2147483650" r:id="rId1"/>
    <p:sldLayoutId id="214748365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7.jpeg"/><Relationship Id="rId5" Type="http://schemas.openxmlformats.org/officeDocument/2006/relationships/image" Target="../media/image12.jpg"/><Relationship Id="rId10" Type="http://schemas.openxmlformats.org/officeDocument/2006/relationships/hyperlink" Target="https://www.google.com/url?sa=i&amp;rct=j&amp;q=&amp;esrc=s&amp;source=images&amp;cd=&amp;ved=2ahUKEwiopJeHjM3eAhXuUt8KHfkYDY0QjRx6BAgBEAU&amp;url=http%3A%2F%2Fwww.quickmeme.com%2FStress&amp;psig=AOvVaw2E2o_LKIVdLIfJr-CAUGH1&amp;ust=1542051584818966" TargetMode="External"/><Relationship Id="rId4" Type="http://schemas.openxmlformats.org/officeDocument/2006/relationships/chart" Target="../charts/chart1.xml"/><Relationship Id="rId9"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1052791" y="6378479"/>
            <a:ext cx="10056813" cy="5868889"/>
          </a:xfrm>
          <a:prstGeom prst="rect">
            <a:avLst/>
          </a:prstGeom>
          <a:noFill/>
          <a:ln>
            <a:noFill/>
          </a:ln>
        </p:spPr>
        <p:txBody>
          <a:bodyPr lIns="228575" tIns="228575" rIns="228575" bIns="228575" anchor="t" anchorCtr="0">
            <a:noAutofit/>
          </a:bodyPr>
          <a:lstStyle/>
          <a:p>
            <a:pPr lvl="0">
              <a:spcBef>
                <a:spcPts val="0"/>
              </a:spcBef>
              <a:buSzPct val="100000"/>
            </a:pPr>
            <a:r>
              <a:rPr lang="en-US" sz="4000" dirty="0" smtClean="0">
                <a:sym typeface="Arial"/>
              </a:rPr>
              <a:t>I wanted to figure out if there was a difference between the time management of a college student and full-time worker and see how their mental health was affected. This led me to ask the question: </a:t>
            </a:r>
            <a:r>
              <a:rPr lang="en-US" sz="4000" dirty="0" smtClean="0">
                <a:solidFill>
                  <a:schemeClr val="accent2">
                    <a:lumMod val="75000"/>
                  </a:schemeClr>
                </a:solidFill>
                <a:sym typeface="Arial"/>
              </a:rPr>
              <a:t>How does a college student’s time management differ from a full-time worker and how does it affect their mental health?</a:t>
            </a:r>
            <a:endParaRPr lang="en-US" sz="4000" dirty="0">
              <a:solidFill>
                <a:schemeClr val="accent2">
                  <a:lumMod val="75000"/>
                </a:schemeClr>
              </a:solidFill>
              <a:sym typeface="Arial"/>
            </a:endParaRPr>
          </a:p>
        </p:txBody>
      </p:sp>
      <p:sp>
        <p:nvSpPr>
          <p:cNvPr id="179" name="Shape 179"/>
          <p:cNvSpPr txBox="1">
            <a:spLocks noGrp="1"/>
          </p:cNvSpPr>
          <p:nvPr>
            <p:ph type="body" idx="2"/>
          </p:nvPr>
        </p:nvSpPr>
        <p:spPr>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smtClean="0"/>
              <a:t>Burning Question</a:t>
            </a:r>
          </a:p>
        </p:txBody>
      </p:sp>
      <p:sp>
        <p:nvSpPr>
          <p:cNvPr id="181" name="Shape 181"/>
          <p:cNvSpPr txBox="1">
            <a:spLocks noGrp="1"/>
          </p:cNvSpPr>
          <p:nvPr>
            <p:ph type="body" idx="4"/>
          </p:nvPr>
        </p:nvSpPr>
        <p:spPr>
          <a:xfrm>
            <a:off x="904187" y="12657102"/>
            <a:ext cx="10048873" cy="12543226"/>
          </a:xfrm>
          <a:prstGeom prst="rect">
            <a:avLst/>
          </a:prstGeom>
          <a:noFill/>
          <a:ln>
            <a:noFill/>
          </a:ln>
        </p:spPr>
        <p:txBody>
          <a:bodyPr lIns="228575" tIns="228575" rIns="228575" bIns="228575" anchor="t" anchorCtr="0">
            <a:noAutofit/>
          </a:bodyPr>
          <a:lstStyle/>
          <a:p>
            <a:pPr marL="571500" indent="-571500">
              <a:spcBef>
                <a:spcPts val="0"/>
              </a:spcBef>
              <a:buSzPct val="100000"/>
              <a:buFont typeface="Arial" panose="020B0604020202020204" pitchFamily="34" charset="0"/>
              <a:buChar char="•"/>
            </a:pPr>
            <a:r>
              <a:rPr lang="en-US" sz="3600" dirty="0" smtClean="0"/>
              <a:t>There </a:t>
            </a:r>
            <a:r>
              <a:rPr lang="en-US" sz="3600" dirty="0" smtClean="0"/>
              <a:t>are many different ways you can manage your time. “ A key to better time management is completing tasks within the allocated time frame so that it gives you more time to complete other tasks or have more leisure time” (</a:t>
            </a:r>
            <a:r>
              <a:rPr lang="en-US" sz="3600" dirty="0" err="1" smtClean="0"/>
              <a:t>Tourangbam</a:t>
            </a:r>
            <a:r>
              <a:rPr lang="en-US" sz="3600" dirty="0" smtClean="0"/>
              <a:t> 3). </a:t>
            </a:r>
          </a:p>
          <a:p>
            <a:pPr marL="457200" indent="-457200">
              <a:spcBef>
                <a:spcPts val="0"/>
              </a:spcBef>
              <a:buSzPct val="100000"/>
              <a:buFont typeface="Arial" panose="020B0604020202020204" pitchFamily="34" charset="0"/>
              <a:buChar char="•"/>
            </a:pPr>
            <a:r>
              <a:rPr lang="en-US" sz="3600" dirty="0" smtClean="0"/>
              <a:t>“Rushing blocks thoughtful communication and creates worries among colleagues” (</a:t>
            </a:r>
            <a:r>
              <a:rPr lang="en-US" sz="3600" dirty="0" err="1" smtClean="0"/>
              <a:t>Shellenbarger</a:t>
            </a:r>
            <a:r>
              <a:rPr lang="en-US" sz="3600" dirty="0" smtClean="0"/>
              <a:t>).</a:t>
            </a:r>
          </a:p>
          <a:p>
            <a:pPr marL="457200" indent="-457200">
              <a:spcBef>
                <a:spcPts val="0"/>
              </a:spcBef>
              <a:buSzPct val="100000"/>
              <a:buFont typeface="Arial" panose="020B0604020202020204" pitchFamily="34" charset="0"/>
              <a:buChar char="•"/>
            </a:pPr>
            <a:r>
              <a:rPr lang="en-US" sz="3600" dirty="0" smtClean="0"/>
              <a:t>“Sometimes saying that you work between 60-70 hours a week could be a sign that you may not be spending your time efficiently” (</a:t>
            </a:r>
            <a:r>
              <a:rPr lang="en-US" sz="3600" dirty="0" err="1" smtClean="0"/>
              <a:t>Tourangbam</a:t>
            </a:r>
            <a:r>
              <a:rPr lang="en-US" sz="3600" dirty="0" smtClean="0"/>
              <a:t> 2).</a:t>
            </a:r>
          </a:p>
          <a:p>
            <a:pPr marL="457200" indent="-457200">
              <a:spcBef>
                <a:spcPts val="0"/>
              </a:spcBef>
              <a:buSzPct val="100000"/>
              <a:buFont typeface="Arial" panose="020B0604020202020204" pitchFamily="34" charset="0"/>
              <a:buChar char="•"/>
            </a:pPr>
            <a:r>
              <a:rPr lang="en-US" sz="3600" dirty="0" smtClean="0"/>
              <a:t>Data collected from 525 employed men and women indicated that use of time management behaviors was </a:t>
            </a:r>
            <a:r>
              <a:rPr lang="en-US" sz="3600" dirty="0" smtClean="0">
                <a:solidFill>
                  <a:schemeClr val="accent1">
                    <a:lumMod val="75000"/>
                  </a:schemeClr>
                </a:solidFill>
              </a:rPr>
              <a:t>negatively affected </a:t>
            </a:r>
            <a:r>
              <a:rPr lang="en-US" sz="3600" dirty="0" smtClean="0"/>
              <a:t>by strain (</a:t>
            </a:r>
            <a:r>
              <a:rPr lang="en-US" sz="3600" dirty="0" err="1" smtClean="0"/>
              <a:t>Elaqua</a:t>
            </a:r>
            <a:r>
              <a:rPr lang="en-US" sz="3600" dirty="0" smtClean="0"/>
              <a:t> and </a:t>
            </a:r>
            <a:r>
              <a:rPr lang="en-US" sz="3600" dirty="0" err="1" smtClean="0"/>
              <a:t>Jex</a:t>
            </a:r>
            <a:r>
              <a:rPr lang="en-US" sz="3600" dirty="0" smtClean="0"/>
              <a:t>).</a:t>
            </a:r>
          </a:p>
          <a:p>
            <a:pPr marL="457200" indent="-457200">
              <a:spcBef>
                <a:spcPts val="0"/>
              </a:spcBef>
              <a:buSzPct val="100000"/>
              <a:buFont typeface="Arial" panose="020B0604020202020204" pitchFamily="34" charset="0"/>
              <a:buChar char="•"/>
            </a:pPr>
            <a:endParaRPr lang="en-US" sz="3200" dirty="0"/>
          </a:p>
          <a:p>
            <a:pPr>
              <a:spcBef>
                <a:spcPts val="0"/>
              </a:spcBef>
              <a:buSzPct val="100000"/>
            </a:pPr>
            <a:endParaRPr lang="en-US" sz="3200" dirty="0"/>
          </a:p>
          <a:p>
            <a:pPr>
              <a:spcBef>
                <a:spcPts val="0"/>
              </a:spcBef>
              <a:buSzPct val="100000"/>
            </a:pPr>
            <a:endParaRPr lang="en-US" sz="3200" dirty="0" smtClean="0"/>
          </a:p>
        </p:txBody>
      </p:sp>
      <p:sp>
        <p:nvSpPr>
          <p:cNvPr id="184" name="Shape 184"/>
          <p:cNvSpPr txBox="1">
            <a:spLocks noGrp="1"/>
          </p:cNvSpPr>
          <p:nvPr>
            <p:ph type="body" idx="7"/>
          </p:nvPr>
        </p:nvSpPr>
        <p:spPr>
          <a:xfrm>
            <a:off x="904187" y="11992777"/>
            <a:ext cx="10058399" cy="754045"/>
          </a:xfrm>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smtClean="0"/>
              <a:t>Existing Knowledge, Research and/or Views</a:t>
            </a:r>
            <a:endParaRPr lang="en-US" dirty="0">
              <a:solidFill>
                <a:srgbClr val="FF0000"/>
              </a:solidFill>
            </a:endParaRPr>
          </a:p>
        </p:txBody>
      </p:sp>
      <p:sp>
        <p:nvSpPr>
          <p:cNvPr id="185" name="Shape 185"/>
          <p:cNvSpPr txBox="1">
            <a:spLocks noGrp="1"/>
          </p:cNvSpPr>
          <p:nvPr>
            <p:ph type="body" idx="8"/>
          </p:nvPr>
        </p:nvSpPr>
        <p:spPr>
          <a:prstGeom prst="rect">
            <a:avLst/>
          </a:prstGeom>
          <a:noFill/>
          <a:ln>
            <a:noFill/>
          </a:ln>
        </p:spPr>
        <p:txBody>
          <a:bodyPr lIns="91425" tIns="91425" rIns="91425" bIns="91425" anchor="ctr" anchorCtr="0">
            <a:noAutofit/>
          </a:bodyPr>
          <a:lstStyle/>
          <a:p>
            <a:pPr marL="0" marR="0" lvl="0" indent="0" algn="ctr" rtl="0">
              <a:spcBef>
                <a:spcPts val="0"/>
              </a:spcBef>
              <a:buClr>
                <a:srgbClr val="2C3F71"/>
              </a:buClr>
              <a:buSzPct val="25000"/>
              <a:buFont typeface="Arial"/>
              <a:buNone/>
            </a:pPr>
            <a:r>
              <a:rPr lang="en-US" sz="3700" b="1" i="0" u="sng" strike="noStrike" cap="none" dirty="0" smtClean="0">
                <a:solidFill>
                  <a:srgbClr val="2C3F71"/>
                </a:solidFill>
                <a:latin typeface="Calibri"/>
                <a:ea typeface="Calibri"/>
                <a:cs typeface="Calibri"/>
                <a:sym typeface="Calibri"/>
              </a:rPr>
              <a:t>Conclusions</a:t>
            </a:r>
            <a:endParaRPr lang="en-US" sz="3700" b="1" i="0" u="sng" strike="noStrike" cap="none" dirty="0">
              <a:solidFill>
                <a:srgbClr val="FF0000"/>
              </a:solidFill>
              <a:latin typeface="Calibri"/>
              <a:ea typeface="Calibri"/>
              <a:cs typeface="Calibri"/>
              <a:sym typeface="Calibri"/>
            </a:endParaRPr>
          </a:p>
        </p:txBody>
      </p:sp>
      <p:sp>
        <p:nvSpPr>
          <p:cNvPr id="187" name="Shape 187"/>
          <p:cNvSpPr txBox="1">
            <a:spLocks noGrp="1"/>
          </p:cNvSpPr>
          <p:nvPr>
            <p:ph type="body" idx="15"/>
          </p:nvPr>
        </p:nvSpPr>
        <p:spPr>
          <a:xfrm>
            <a:off x="32728278" y="20961455"/>
            <a:ext cx="10047017" cy="754045"/>
          </a:xfrm>
          <a:prstGeom prst="rect">
            <a:avLst/>
          </a:prstGeom>
          <a:noFill/>
          <a:ln>
            <a:noFill/>
          </a:ln>
        </p:spPr>
        <p:txBody>
          <a:bodyPr lIns="91425" tIns="91425" rIns="91425" bIns="91425" anchor="ctr" anchorCtr="0">
            <a:noAutofit/>
          </a:bodyPr>
          <a:lstStyle/>
          <a:p>
            <a:pPr marL="0" marR="0" lvl="0" indent="0" algn="ctr" rtl="0">
              <a:spcBef>
                <a:spcPts val="0"/>
              </a:spcBef>
              <a:buClr>
                <a:srgbClr val="2C3F71"/>
              </a:buClr>
              <a:buSzPct val="25000"/>
              <a:buFont typeface="Arial"/>
              <a:buNone/>
            </a:pPr>
            <a:r>
              <a:rPr lang="en-US" dirty="0" smtClean="0"/>
              <a:t>Sources</a:t>
            </a:r>
          </a:p>
        </p:txBody>
      </p:sp>
      <p:sp>
        <p:nvSpPr>
          <p:cNvPr id="189" name="Shape 189"/>
          <p:cNvSpPr txBox="1">
            <a:spLocks noGrp="1"/>
          </p:cNvSpPr>
          <p:nvPr>
            <p:ph type="body" idx="18"/>
          </p:nvPr>
        </p:nvSpPr>
        <p:spPr>
          <a:prstGeom prst="rect">
            <a:avLst/>
          </a:prstGeom>
          <a:noFill/>
          <a:ln>
            <a:noFill/>
          </a:ln>
        </p:spPr>
        <p:txBody>
          <a:bodyPr lIns="91425" tIns="45700" rIns="91425" bIns="45700" anchor="t" anchorCtr="0">
            <a:noAutofit/>
          </a:bodyPr>
          <a:lstStyle/>
          <a:p>
            <a:pPr marL="0" marR="0" lvl="0" indent="0" algn="ctr" rtl="0">
              <a:spcBef>
                <a:spcPts val="0"/>
              </a:spcBef>
              <a:buClr>
                <a:schemeClr val="lt1"/>
              </a:buClr>
              <a:buSzPct val="25000"/>
              <a:buFont typeface="Arial"/>
              <a:buNone/>
            </a:pPr>
            <a:r>
              <a:rPr lang="en-US" dirty="0" smtClean="0"/>
              <a:t>Justin Oliveira</a:t>
            </a:r>
            <a:endParaRPr sz="6000" b="0" i="0" u="none" strike="noStrike" cap="none" dirty="0">
              <a:solidFill>
                <a:schemeClr val="lt1"/>
              </a:solidFill>
              <a:latin typeface="Calibri"/>
              <a:ea typeface="Calibri"/>
              <a:cs typeface="Calibri"/>
              <a:sym typeface="Calibri"/>
            </a:endParaRPr>
          </a:p>
        </p:txBody>
      </p:sp>
      <p:sp>
        <p:nvSpPr>
          <p:cNvPr id="191" name="Shape 191"/>
          <p:cNvSpPr txBox="1">
            <a:spLocks noGrp="1"/>
          </p:cNvSpPr>
          <p:nvPr>
            <p:ph type="body" idx="20"/>
          </p:nvPr>
        </p:nvSpPr>
        <p:spPr>
          <a:prstGeom prst="rect">
            <a:avLst/>
          </a:prstGeom>
          <a:noFill/>
          <a:ln>
            <a:noFill/>
          </a:ln>
        </p:spPr>
        <p:txBody>
          <a:bodyPr lIns="91425" tIns="45700" rIns="91425" bIns="45700" anchor="t" anchorCtr="1">
            <a:noAutofit/>
          </a:bodyPr>
          <a:lstStyle/>
          <a:p>
            <a:pPr marL="0" marR="0" lvl="0" indent="0" algn="l" rtl="0">
              <a:lnSpc>
                <a:spcPct val="90000"/>
              </a:lnSpc>
              <a:spcBef>
                <a:spcPts val="0"/>
              </a:spcBef>
              <a:buClr>
                <a:schemeClr val="lt1"/>
              </a:buClr>
              <a:buSzPct val="25000"/>
              <a:buFont typeface="Arial"/>
              <a:buNone/>
            </a:pPr>
            <a:r>
              <a:rPr lang="en-US" sz="10637" dirty="0" smtClean="0"/>
              <a:t>Time Management and Stress</a:t>
            </a:r>
            <a:endParaRPr lang="en-US" sz="10637" dirty="0" smtClean="0"/>
          </a:p>
          <a:p>
            <a:pPr marL="0" marR="0" lvl="0" indent="0" algn="l" rtl="0">
              <a:lnSpc>
                <a:spcPct val="90000"/>
              </a:lnSpc>
              <a:spcBef>
                <a:spcPts val="0"/>
              </a:spcBef>
              <a:buClr>
                <a:schemeClr val="lt1"/>
              </a:buClr>
              <a:buSzPct val="25000"/>
              <a:buFont typeface="Arial"/>
              <a:buNone/>
            </a:pPr>
            <a:endParaRPr lang="en-US" sz="10637" dirty="0" smtClean="0"/>
          </a:p>
        </p:txBody>
      </p:sp>
      <p:pic>
        <p:nvPicPr>
          <p:cNvPr id="192" name="Shape 192" descr="https://media.glassdoor.com/sqll/130499/southern-connecticut-state-university-squarelogo-1425561184985.png"/>
          <p:cNvPicPr preferRelativeResize="0"/>
          <p:nvPr/>
        </p:nvPicPr>
        <p:blipFill rotWithShape="1">
          <a:blip r:embed="rId3">
            <a:alphaModFix/>
          </a:blip>
          <a:srcRect/>
          <a:stretch/>
        </p:blipFill>
        <p:spPr>
          <a:xfrm>
            <a:off x="904187" y="337737"/>
            <a:ext cx="4171769" cy="4171769"/>
          </a:xfrm>
          <a:prstGeom prst="rect">
            <a:avLst/>
          </a:prstGeom>
          <a:noFill/>
          <a:ln>
            <a:noFill/>
          </a:ln>
        </p:spPr>
      </p:pic>
      <p:sp>
        <p:nvSpPr>
          <p:cNvPr id="4" name="TextBox 3"/>
          <p:cNvSpPr txBox="1"/>
          <p:nvPr/>
        </p:nvSpPr>
        <p:spPr>
          <a:xfrm>
            <a:off x="19939423" y="26304642"/>
            <a:ext cx="4162428" cy="661720"/>
          </a:xfrm>
          <a:prstGeom prst="rect">
            <a:avLst/>
          </a:prstGeom>
          <a:noFill/>
        </p:spPr>
        <p:txBody>
          <a:bodyPr wrap="square" rtlCol="0">
            <a:spAutoFit/>
          </a:bodyPr>
          <a:lstStyle>
            <a:defPPr marR="0" lvl="0" algn="l" rtl="0">
              <a:lnSpc>
                <a:spcPct val="100000"/>
              </a:lnSpc>
              <a:spcBef>
                <a:spcPts val="0"/>
              </a:spcBef>
              <a:spcAft>
                <a:spcPts val="0"/>
              </a:spcAft>
            </a:defPPr>
            <a:lvl1pPr>
              <a:defRPr sz="3200"/>
            </a:lvl1pPr>
          </a:lstStyle>
          <a:p>
            <a:pPr algn="ctr">
              <a:buClr>
                <a:srgbClr val="2C3F71"/>
              </a:buClr>
              <a:buSzPct val="25000"/>
            </a:pPr>
            <a:r>
              <a:rPr lang="en-US" sz="3700" b="1" u="sng" dirty="0" smtClean="0">
                <a:solidFill>
                  <a:srgbClr val="2C3F71"/>
                </a:solidFill>
                <a:latin typeface="Calibri"/>
                <a:ea typeface="Calibri"/>
                <a:cs typeface="Calibri"/>
                <a:sym typeface="Calibri"/>
              </a:rPr>
              <a:t>Artistry</a:t>
            </a:r>
          </a:p>
        </p:txBody>
      </p:sp>
      <p:sp>
        <p:nvSpPr>
          <p:cNvPr id="8" name="TextBox 7"/>
          <p:cNvSpPr txBox="1"/>
          <p:nvPr/>
        </p:nvSpPr>
        <p:spPr>
          <a:xfrm>
            <a:off x="11785600" y="5524710"/>
            <a:ext cx="20370800" cy="2169825"/>
          </a:xfrm>
          <a:prstGeom prst="rect">
            <a:avLst/>
          </a:prstGeom>
          <a:noFill/>
        </p:spPr>
        <p:txBody>
          <a:bodyPr wrap="square" rtlCol="0">
            <a:spAutoFit/>
          </a:bodyPr>
          <a:lstStyle/>
          <a:p>
            <a:pPr algn="ctr">
              <a:buClr>
                <a:srgbClr val="2C3F71"/>
              </a:buClr>
              <a:buSzPct val="25000"/>
            </a:pPr>
            <a:r>
              <a:rPr lang="en-US" sz="3700" b="1" u="sng" dirty="0" smtClean="0">
                <a:solidFill>
                  <a:srgbClr val="2C3F71"/>
                </a:solidFill>
                <a:latin typeface="Calibri"/>
                <a:ea typeface="Calibri"/>
                <a:cs typeface="Calibri"/>
              </a:rPr>
              <a:t>Findings and Analysis</a:t>
            </a:r>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graphicFrame>
        <p:nvGraphicFramePr>
          <p:cNvPr id="12" name="Chart 11"/>
          <p:cNvGraphicFramePr/>
          <p:nvPr>
            <p:extLst>
              <p:ext uri="{D42A27DB-BD31-4B8C-83A1-F6EECF244321}">
                <p14:modId xmlns:p14="http://schemas.microsoft.com/office/powerpoint/2010/main" val="1236092880"/>
              </p:ext>
            </p:extLst>
          </p:nvPr>
        </p:nvGraphicFramePr>
        <p:xfrm>
          <a:off x="11952171" y="8073421"/>
          <a:ext cx="9669579" cy="6446386"/>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55172" y="249745"/>
            <a:ext cx="9466136" cy="4259761"/>
          </a:xfrm>
          <a:prstGeom prst="rect">
            <a:avLst/>
          </a:prstGeom>
        </p:spPr>
      </p:pic>
      <p:sp>
        <p:nvSpPr>
          <p:cNvPr id="25" name="Shape 184"/>
          <p:cNvSpPr txBox="1">
            <a:spLocks noGrp="1"/>
          </p:cNvSpPr>
          <p:nvPr>
            <p:ph type="body" idx="7"/>
          </p:nvPr>
        </p:nvSpPr>
        <p:spPr>
          <a:xfrm>
            <a:off x="732536" y="24530411"/>
            <a:ext cx="10058399" cy="754045"/>
          </a:xfrm>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smtClean="0"/>
              <a:t>Methodology</a:t>
            </a:r>
            <a:endParaRPr lang="en-US" dirty="0">
              <a:solidFill>
                <a:srgbClr val="FF0000"/>
              </a:solidFill>
            </a:endParaRPr>
          </a:p>
        </p:txBody>
      </p:sp>
      <p:sp>
        <p:nvSpPr>
          <p:cNvPr id="26" name="Shape 178"/>
          <p:cNvSpPr txBox="1">
            <a:spLocks noGrp="1"/>
          </p:cNvSpPr>
          <p:nvPr>
            <p:ph type="body" idx="1"/>
          </p:nvPr>
        </p:nvSpPr>
        <p:spPr>
          <a:xfrm>
            <a:off x="922341" y="25716229"/>
            <a:ext cx="10056813" cy="5868889"/>
          </a:xfrm>
          <a:prstGeom prst="rect">
            <a:avLst/>
          </a:prstGeom>
          <a:noFill/>
          <a:ln>
            <a:noFill/>
          </a:ln>
        </p:spPr>
        <p:txBody>
          <a:bodyPr lIns="228575" tIns="228575" rIns="228575" bIns="228575" anchor="t" anchorCtr="0">
            <a:noAutofit/>
          </a:bodyPr>
          <a:lstStyle/>
          <a:p>
            <a:pPr marL="457200" lvl="0" indent="-457200">
              <a:spcBef>
                <a:spcPts val="0"/>
              </a:spcBef>
              <a:buSzPct val="100000"/>
              <a:buFont typeface="Arial" panose="020B0604020202020204" pitchFamily="34" charset="0"/>
              <a:buChar char="•"/>
            </a:pPr>
            <a:r>
              <a:rPr lang="en-US" sz="3600" dirty="0" smtClean="0">
                <a:sym typeface="Arial"/>
              </a:rPr>
              <a:t>I used library research in order to gain a better understanding of time management as a topic and to gather some background information.</a:t>
            </a:r>
          </a:p>
          <a:p>
            <a:pPr marL="457200" lvl="0" indent="-457200">
              <a:spcBef>
                <a:spcPts val="0"/>
              </a:spcBef>
              <a:buSzPct val="100000"/>
              <a:buFont typeface="Arial" panose="020B0604020202020204" pitchFamily="34" charset="0"/>
              <a:buChar char="•"/>
            </a:pPr>
            <a:r>
              <a:rPr lang="en-US" sz="3600" dirty="0" smtClean="0">
                <a:sym typeface="Arial"/>
              </a:rPr>
              <a:t>I then conducted two interviews with a college student and a professor in order to get first-hand information from people who actually have to juggle time management.</a:t>
            </a:r>
          </a:p>
          <a:p>
            <a:pPr marL="457200" lvl="0" indent="-457200">
              <a:spcBef>
                <a:spcPts val="0"/>
              </a:spcBef>
              <a:buSzPct val="100000"/>
              <a:buFont typeface="Arial" panose="020B0604020202020204" pitchFamily="34" charset="0"/>
              <a:buChar char="•"/>
            </a:pPr>
            <a:r>
              <a:rPr lang="en-US" sz="3600" dirty="0" smtClean="0">
                <a:sym typeface="Arial"/>
              </a:rPr>
              <a:t>I conducted a survey of my class to give me more accurate data regarding college student time management rather than just one source.</a:t>
            </a:r>
            <a:endParaRPr lang="en-US" sz="3600" dirty="0">
              <a:sym typeface="Arial"/>
            </a:endParaRPr>
          </a:p>
        </p:txBody>
      </p:sp>
      <p:sp>
        <p:nvSpPr>
          <p:cNvPr id="2" name="Text Placeholder 1"/>
          <p:cNvSpPr>
            <a:spLocks noGrp="1"/>
          </p:cNvSpPr>
          <p:nvPr>
            <p:ph type="body" idx="9"/>
          </p:nvPr>
        </p:nvSpPr>
        <p:spPr>
          <a:xfrm>
            <a:off x="32914028" y="6378480"/>
            <a:ext cx="10047017" cy="14246320"/>
          </a:xfrm>
        </p:spPr>
        <p:txBody>
          <a:bodyPr/>
          <a:lstStyle/>
          <a:p>
            <a:r>
              <a:rPr lang="en-US" sz="4400" dirty="0" smtClean="0"/>
              <a:t>Time management is and is not contributor to stress. While many college students say they are stressed due to work load and their time management, some say they are not affected. Full-time workers also say they are not affected by </a:t>
            </a:r>
            <a:r>
              <a:rPr lang="en-US" sz="4400" dirty="0" smtClean="0">
                <a:solidFill>
                  <a:srgbClr val="FF0000"/>
                </a:solidFill>
              </a:rPr>
              <a:t>time management</a:t>
            </a:r>
            <a:r>
              <a:rPr lang="en-US" sz="4400" dirty="0" smtClean="0"/>
              <a:t>. Full-time workers are also usually able to cope with their </a:t>
            </a:r>
            <a:r>
              <a:rPr lang="en-US" sz="4400" dirty="0" smtClean="0">
                <a:solidFill>
                  <a:srgbClr val="FF0000"/>
                </a:solidFill>
              </a:rPr>
              <a:t>stress</a:t>
            </a:r>
            <a:r>
              <a:rPr lang="en-US" sz="4400" dirty="0" smtClean="0"/>
              <a:t> </a:t>
            </a:r>
            <a:r>
              <a:rPr lang="en-US" sz="4400" dirty="0" smtClean="0"/>
              <a:t>more easily</a:t>
            </a:r>
            <a:r>
              <a:rPr lang="en-US" sz="4400" dirty="0" smtClean="0"/>
              <a:t> </a:t>
            </a:r>
            <a:r>
              <a:rPr lang="en-US" sz="4400" dirty="0" smtClean="0"/>
              <a:t>and regain control over their </a:t>
            </a:r>
            <a:r>
              <a:rPr lang="en-US" sz="4400" dirty="0" smtClean="0">
                <a:solidFill>
                  <a:srgbClr val="FF0000"/>
                </a:solidFill>
              </a:rPr>
              <a:t>mental state </a:t>
            </a:r>
            <a:r>
              <a:rPr lang="en-US" sz="4400" dirty="0" smtClean="0"/>
              <a:t>as opposed to college students. Recent studies like these shed new light on how college students might actually be more </a:t>
            </a:r>
            <a:r>
              <a:rPr lang="en-US" sz="4400" dirty="0" smtClean="0">
                <a:solidFill>
                  <a:srgbClr val="FF0000"/>
                </a:solidFill>
              </a:rPr>
              <a:t>stressed out </a:t>
            </a:r>
            <a:r>
              <a:rPr lang="en-US" sz="4400" dirty="0" smtClean="0"/>
              <a:t>than full-time workers, which previous studies have not addressed. At first glance, teenagers might say that full-time workers are more </a:t>
            </a:r>
            <a:r>
              <a:rPr lang="en-US" sz="4400" dirty="0" smtClean="0">
                <a:solidFill>
                  <a:srgbClr val="FF0000"/>
                </a:solidFill>
              </a:rPr>
              <a:t>stressed</a:t>
            </a:r>
            <a:r>
              <a:rPr lang="en-US" sz="4400" dirty="0" smtClean="0"/>
              <a:t> due to taxes, supporting families, and maintaining good health. But on closer inspection college students might be </a:t>
            </a:r>
            <a:r>
              <a:rPr lang="en-US" sz="4400" dirty="0" smtClean="0">
                <a:solidFill>
                  <a:srgbClr val="FF0000"/>
                </a:solidFill>
              </a:rPr>
              <a:t>more stressed </a:t>
            </a:r>
            <a:r>
              <a:rPr lang="en-US" sz="4400" dirty="0" smtClean="0"/>
              <a:t>out due to the fact that it is harder to cope with the higher work load than a full-time worker who may be used to it.</a:t>
            </a:r>
            <a:endParaRPr lang="en-US" sz="4400" dirty="0"/>
          </a:p>
        </p:txBody>
      </p:sp>
      <p:sp>
        <p:nvSpPr>
          <p:cNvPr id="7" name="Text Placeholder 6"/>
          <p:cNvSpPr>
            <a:spLocks noGrp="1"/>
          </p:cNvSpPr>
          <p:nvPr>
            <p:ph type="body" idx="6"/>
          </p:nvPr>
        </p:nvSpPr>
        <p:spPr>
          <a:xfrm>
            <a:off x="11945939" y="6530880"/>
            <a:ext cx="20159661" cy="17040320"/>
          </a:xfrm>
        </p:spPr>
        <p:txBody>
          <a:bodyPr/>
          <a:lstStyle/>
          <a:p>
            <a:pPr marL="342900" indent="-342900">
              <a:buFont typeface="Arial" panose="020B0604020202020204" pitchFamily="34" charset="0"/>
              <a:buChar char="•"/>
            </a:pPr>
            <a:r>
              <a:rPr lang="en-US" sz="3600" dirty="0" smtClean="0"/>
              <a:t>Some</a:t>
            </a:r>
            <a:r>
              <a:rPr lang="en-US" sz="3600" dirty="0" smtClean="0"/>
              <a:t> college students </a:t>
            </a:r>
            <a:r>
              <a:rPr lang="en-US" sz="3600" dirty="0" smtClean="0"/>
              <a:t>described their week as busy, stressful, and exhausting. The amount  of time spent on homework varied anywhere from 1-2 hours to more than 3 hours, but the majority of people said that that they spend  2-3 hours on homework a day. </a:t>
            </a:r>
            <a:r>
              <a:rPr lang="en-US" sz="3600" dirty="0" smtClean="0">
                <a:solidFill>
                  <a:srgbClr val="FF0000"/>
                </a:solidFill>
              </a:rPr>
              <a:t>60%</a:t>
            </a:r>
            <a:r>
              <a:rPr lang="en-US" sz="3600" dirty="0" smtClean="0"/>
              <a:t> of these students have to balance work on top of these duties usually spending more than 13 hours a week at work (Class survey</a:t>
            </a:r>
            <a:r>
              <a:rPr lang="en-US" sz="3600" dirty="0" smtClean="0"/>
              <a:t>). </a:t>
            </a:r>
            <a:r>
              <a:rPr lang="en-US" sz="3600" dirty="0" smtClean="0"/>
              <a:t>This data is class data.</a:t>
            </a:r>
            <a:endParaRPr lang="en-US" sz="3600" dirty="0" smtClean="0"/>
          </a:p>
          <a:p>
            <a:pPr marL="342900" indent="-342900">
              <a:buFont typeface="Arial" panose="020B0604020202020204" pitchFamily="34" charset="0"/>
              <a:buChar char="•"/>
            </a:pPr>
            <a:r>
              <a:rPr lang="en-US" sz="3600" dirty="0" smtClean="0">
                <a:solidFill>
                  <a:srgbClr val="FF0000"/>
                </a:solidFill>
              </a:rPr>
              <a:t>80%</a:t>
            </a:r>
            <a:r>
              <a:rPr lang="en-US" sz="3600" dirty="0" smtClean="0"/>
              <a:t> of </a:t>
            </a:r>
            <a:r>
              <a:rPr lang="en-US" sz="3600" dirty="0" smtClean="0"/>
              <a:t>my classmates</a:t>
            </a:r>
            <a:r>
              <a:rPr lang="en-US" sz="3600" dirty="0" smtClean="0"/>
              <a:t> </a:t>
            </a:r>
            <a:r>
              <a:rPr lang="en-US" sz="3600" dirty="0" smtClean="0"/>
              <a:t>say that working/school work is the major contributor to their </a:t>
            </a:r>
            <a:r>
              <a:rPr lang="en-US" sz="3600" dirty="0" smtClean="0">
                <a:solidFill>
                  <a:srgbClr val="FF0000"/>
                </a:solidFill>
              </a:rPr>
              <a:t>stress </a:t>
            </a:r>
            <a:r>
              <a:rPr lang="en-US" sz="3600" dirty="0" smtClean="0"/>
              <a:t>(Class survey</a:t>
            </a:r>
            <a:r>
              <a:rPr lang="en-US" sz="3600" dirty="0" smtClean="0"/>
              <a:t>).</a:t>
            </a:r>
            <a:endParaRPr lang="en-US" sz="3600" dirty="0" smtClean="0"/>
          </a:p>
          <a:p>
            <a:endParaRPr lang="en-US" sz="3600" dirty="0"/>
          </a:p>
          <a:p>
            <a:r>
              <a:rPr lang="en-US" sz="3600" dirty="0" smtClean="0"/>
              <a:t>                                                                                 (Time spent on homework)</a:t>
            </a:r>
            <a:endParaRPr lang="en-US" sz="3600" dirty="0" smtClean="0"/>
          </a:p>
          <a:p>
            <a:pPr marL="342900" indent="-342900">
              <a:buFont typeface="Arial" panose="020B0604020202020204" pitchFamily="34" charset="0"/>
              <a:buChar char="•"/>
            </a:pPr>
            <a:endParaRPr lang="en-US" sz="3600" dirty="0"/>
          </a:p>
          <a:p>
            <a:endParaRPr lang="en-US" sz="3600" dirty="0"/>
          </a:p>
          <a:p>
            <a:r>
              <a:rPr lang="en-US" sz="3600" dirty="0" smtClean="0"/>
              <a:t>                                                                                                                    (Time spent at work)</a:t>
            </a:r>
            <a:endParaRPr lang="en-US" sz="3600" dirty="0" smtClean="0"/>
          </a:p>
          <a:p>
            <a:pPr marL="342900" indent="-342900">
              <a:buFont typeface="Arial" panose="020B0604020202020204" pitchFamily="34" charset="0"/>
              <a:buChar char="•"/>
            </a:pPr>
            <a:endParaRPr lang="en-US" sz="3600" dirty="0"/>
          </a:p>
          <a:p>
            <a:pPr marL="342900" indent="-342900">
              <a:buFont typeface="Arial" panose="020B0604020202020204" pitchFamily="34" charset="0"/>
              <a:buChar char="•"/>
            </a:pPr>
            <a:endParaRPr lang="en-US" sz="3600" dirty="0" smtClean="0"/>
          </a:p>
          <a:p>
            <a:r>
              <a:rPr lang="en-US" sz="3600" b="1" u="sng" dirty="0" smtClean="0"/>
              <a:t>Interview of a Student</a:t>
            </a:r>
          </a:p>
          <a:p>
            <a:pPr marL="571500" indent="-571500">
              <a:buFont typeface="Arial" panose="020B0604020202020204" pitchFamily="34" charset="0"/>
              <a:buChar char="•"/>
            </a:pPr>
            <a:r>
              <a:rPr lang="en-US" sz="3600" dirty="0" smtClean="0"/>
              <a:t>Most weekdays are spent in class and working. </a:t>
            </a:r>
          </a:p>
          <a:p>
            <a:r>
              <a:rPr lang="en-US" sz="3600" dirty="0" smtClean="0"/>
              <a:t>She</a:t>
            </a:r>
            <a:r>
              <a:rPr lang="en-US" sz="3600" dirty="0" smtClean="0"/>
              <a:t> does </a:t>
            </a:r>
            <a:r>
              <a:rPr lang="en-US" sz="3600" dirty="0" smtClean="0"/>
              <a:t>homework on weekends along with recreation.                              </a:t>
            </a:r>
          </a:p>
          <a:p>
            <a:r>
              <a:rPr lang="en-US" sz="3600" dirty="0" smtClean="0"/>
              <a:t>She</a:t>
            </a:r>
            <a:r>
              <a:rPr lang="en-US" sz="3600" dirty="0" smtClean="0"/>
              <a:t> </a:t>
            </a:r>
            <a:r>
              <a:rPr lang="en-US" sz="3600" dirty="0" smtClean="0"/>
              <a:t>typically spend a lot of time on homework and spaces                       </a:t>
            </a:r>
          </a:p>
          <a:p>
            <a:r>
              <a:rPr lang="en-US" sz="3600" dirty="0" smtClean="0"/>
              <a:t>out larger projects to reduce </a:t>
            </a:r>
            <a:r>
              <a:rPr lang="en-US" sz="3600" dirty="0" smtClean="0">
                <a:solidFill>
                  <a:srgbClr val="FF0000"/>
                </a:solidFill>
              </a:rPr>
              <a:t>stress</a:t>
            </a:r>
            <a:r>
              <a:rPr lang="en-US" sz="3600" dirty="0" smtClean="0"/>
              <a:t>. Work causes a </a:t>
            </a:r>
            <a:r>
              <a:rPr lang="en-US" sz="3600" dirty="0" smtClean="0">
                <a:solidFill>
                  <a:srgbClr val="FF0000"/>
                </a:solidFill>
              </a:rPr>
              <a:t>medium                 </a:t>
            </a:r>
          </a:p>
          <a:p>
            <a:r>
              <a:rPr lang="en-US" sz="3600" dirty="0" smtClean="0">
                <a:solidFill>
                  <a:srgbClr val="FF0000"/>
                </a:solidFill>
              </a:rPr>
              <a:t>stress</a:t>
            </a:r>
            <a:r>
              <a:rPr lang="en-US" sz="3600" dirty="0" smtClean="0"/>
              <a:t> level and it would not change with less work (</a:t>
            </a:r>
            <a:r>
              <a:rPr lang="en-US" sz="3600" dirty="0" smtClean="0"/>
              <a:t>Miceli</a:t>
            </a:r>
            <a:r>
              <a:rPr lang="en-US" sz="3600" dirty="0" smtClean="0"/>
              <a:t>).                    </a:t>
            </a:r>
          </a:p>
          <a:p>
            <a:endParaRPr lang="en-US" sz="3600" dirty="0" smtClean="0"/>
          </a:p>
          <a:p>
            <a:r>
              <a:rPr lang="en-US" sz="3600" b="1" u="sng" dirty="0" smtClean="0"/>
              <a:t>Interview of a Professor</a:t>
            </a:r>
          </a:p>
          <a:p>
            <a:pPr marL="571500" indent="-571500">
              <a:buFont typeface="Arial" panose="020B0604020202020204" pitchFamily="34" charset="0"/>
              <a:buChar char="•"/>
            </a:pPr>
            <a:r>
              <a:rPr lang="en-US" sz="3600" dirty="0" smtClean="0"/>
              <a:t>She</a:t>
            </a:r>
            <a:r>
              <a:rPr lang="en-US" sz="3600" dirty="0" smtClean="0"/>
              <a:t> works </a:t>
            </a:r>
            <a:r>
              <a:rPr lang="en-US" sz="3600" dirty="0" smtClean="0"/>
              <a:t>50 hours a week. </a:t>
            </a:r>
            <a:r>
              <a:rPr lang="en-US" sz="3600" dirty="0" smtClean="0"/>
              <a:t>She</a:t>
            </a:r>
            <a:r>
              <a:rPr lang="en-US" sz="3600" dirty="0" smtClean="0"/>
              <a:t> does </a:t>
            </a:r>
            <a:r>
              <a:rPr lang="en-US" sz="3600" dirty="0" smtClean="0"/>
              <a:t>aerial</a:t>
            </a:r>
          </a:p>
          <a:p>
            <a:r>
              <a:rPr lang="en-US" sz="3600" dirty="0"/>
              <a:t>c</a:t>
            </a:r>
            <a:r>
              <a:rPr lang="en-US" sz="3600" dirty="0" smtClean="0"/>
              <a:t>lasses </a:t>
            </a:r>
            <a:r>
              <a:rPr lang="en-US" sz="3600" dirty="0" smtClean="0"/>
              <a:t>on the weekends. Teaching is more </a:t>
            </a:r>
            <a:r>
              <a:rPr lang="en-US" sz="3600" dirty="0" smtClean="0">
                <a:solidFill>
                  <a:srgbClr val="FF0000"/>
                </a:solidFill>
              </a:rPr>
              <a:t>stressful</a:t>
            </a:r>
          </a:p>
          <a:p>
            <a:r>
              <a:rPr lang="en-US" sz="3600" dirty="0"/>
              <a:t>t</a:t>
            </a:r>
            <a:r>
              <a:rPr lang="en-US" sz="3600" dirty="0" smtClean="0"/>
              <a:t>han </a:t>
            </a:r>
            <a:r>
              <a:rPr lang="en-US" sz="3600" dirty="0" smtClean="0"/>
              <a:t>her</a:t>
            </a:r>
            <a:r>
              <a:rPr lang="en-US" sz="3600" dirty="0" smtClean="0"/>
              <a:t> </a:t>
            </a:r>
            <a:r>
              <a:rPr lang="en-US" sz="3600" dirty="0" smtClean="0"/>
              <a:t>second job because it requires </a:t>
            </a:r>
            <a:r>
              <a:rPr lang="en-US" sz="3600" dirty="0" smtClean="0">
                <a:solidFill>
                  <a:srgbClr val="FF0000"/>
                </a:solidFill>
              </a:rPr>
              <a:t>more time</a:t>
            </a:r>
            <a:r>
              <a:rPr lang="en-US" sz="3600" dirty="0" smtClean="0"/>
              <a:t> (Garcia</a:t>
            </a:r>
            <a:r>
              <a:rPr lang="en-US" sz="3600" dirty="0" smtClean="0"/>
              <a:t>).</a:t>
            </a:r>
          </a:p>
          <a:p>
            <a:endParaRPr lang="en-US" sz="3600" dirty="0"/>
          </a:p>
          <a:p>
            <a:endParaRPr lang="en-US" sz="3600" dirty="0" smtClean="0"/>
          </a:p>
          <a:p>
            <a:endParaRPr lang="en-US" sz="3600" dirty="0"/>
          </a:p>
          <a:p>
            <a:endParaRPr lang="en-US" sz="3600" dirty="0" smtClean="0"/>
          </a:p>
          <a:p>
            <a:endParaRPr lang="en-US" sz="3600" dirty="0" smtClean="0"/>
          </a:p>
          <a:p>
            <a:pPr marL="342900" indent="-342900">
              <a:buFont typeface="Arial" panose="020B0604020202020204" pitchFamily="34" charset="0"/>
              <a:buChar char="•"/>
            </a:pPr>
            <a:endParaRPr lang="en-US" dirty="0" smtClean="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5956" y="21504276"/>
            <a:ext cx="5054600" cy="315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90908" y="9456760"/>
            <a:ext cx="8797829" cy="4384725"/>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581157" y="12750801"/>
            <a:ext cx="8575243" cy="4241800"/>
          </a:xfrm>
          <a:prstGeom prst="rect">
            <a:avLst/>
          </a:prstGeom>
        </p:spPr>
      </p:pic>
      <p:sp>
        <p:nvSpPr>
          <p:cNvPr id="13" name="TextBox 12"/>
          <p:cNvSpPr txBox="1"/>
          <p:nvPr/>
        </p:nvSpPr>
        <p:spPr>
          <a:xfrm>
            <a:off x="33096200" y="21996400"/>
            <a:ext cx="9804400" cy="8956298"/>
          </a:xfrm>
          <a:prstGeom prst="rect">
            <a:avLst/>
          </a:prstGeom>
          <a:noFill/>
        </p:spPr>
        <p:txBody>
          <a:bodyPr wrap="square" rtlCol="0">
            <a:spAutoFit/>
          </a:bodyPr>
          <a:lstStyle/>
          <a:p>
            <a:endParaRPr lang="en-US" sz="3600" dirty="0" smtClean="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Class Survey. 21 October 2018.</a:t>
            </a:r>
          </a:p>
          <a:p>
            <a:r>
              <a:rPr lang="en-US" sz="3600" dirty="0">
                <a:latin typeface="Times New Roman" panose="02020603050405020304" pitchFamily="18" charset="0"/>
                <a:cs typeface="Times New Roman" panose="02020603050405020304" pitchFamily="18" charset="0"/>
              </a:rPr>
              <a:t>Garcia, Jennifer. Personal Interview. 10 October 	2018.</a:t>
            </a:r>
          </a:p>
          <a:p>
            <a:r>
              <a:rPr lang="en-US" sz="3600" dirty="0" err="1" smtClean="0">
                <a:latin typeface="Times New Roman" panose="02020603050405020304" pitchFamily="18" charset="0"/>
                <a:cs typeface="Times New Roman" panose="02020603050405020304" pitchFamily="18" charset="0"/>
              </a:rPr>
              <a:t>Jex</a:t>
            </a:r>
            <a:r>
              <a:rPr lang="en-US" sz="3600" dirty="0">
                <a:latin typeface="Times New Roman" panose="02020603050405020304" pitchFamily="18" charset="0"/>
                <a:cs typeface="Times New Roman" panose="02020603050405020304" pitchFamily="18" charset="0"/>
              </a:rPr>
              <a:t>, Steve M., and Tina C. </a:t>
            </a:r>
            <a:r>
              <a:rPr lang="en-US" sz="3600" dirty="0" err="1">
                <a:latin typeface="Times New Roman" panose="02020603050405020304" pitchFamily="18" charset="0"/>
                <a:cs typeface="Times New Roman" panose="02020603050405020304" pitchFamily="18" charset="0"/>
              </a:rPr>
              <a:t>Elacqua</a:t>
            </a:r>
            <a:r>
              <a:rPr lang="en-US" sz="3600" dirty="0">
                <a:latin typeface="Times New Roman" panose="02020603050405020304" pitchFamily="18" charset="0"/>
                <a:cs typeface="Times New Roman" panose="02020603050405020304" pitchFamily="18" charset="0"/>
              </a:rPr>
              <a:t>. “Time</a:t>
            </a:r>
          </a:p>
          <a:p>
            <a:r>
              <a:rPr lang="en-US" sz="3600" dirty="0">
                <a:latin typeface="Times New Roman" panose="02020603050405020304" pitchFamily="18" charset="0"/>
                <a:cs typeface="Times New Roman" panose="02020603050405020304" pitchFamily="18" charset="0"/>
              </a:rPr>
              <a:t>	 Management as a Moderator of Relations 	between Stressors and Employee Strain.” 	</a:t>
            </a:r>
            <a:r>
              <a:rPr lang="en-US" sz="3600" i="1" dirty="0">
                <a:latin typeface="Times New Roman" panose="02020603050405020304" pitchFamily="18" charset="0"/>
                <a:cs typeface="Times New Roman" panose="02020603050405020304" pitchFamily="18" charset="0"/>
              </a:rPr>
              <a:t>Work </a:t>
            </a:r>
            <a:r>
              <a:rPr lang="en-US" sz="3600" i="1" dirty="0" smtClean="0">
                <a:latin typeface="Times New Roman" panose="02020603050405020304" pitchFamily="18" charset="0"/>
                <a:cs typeface="Times New Roman" panose="02020603050405020304" pitchFamily="18" charset="0"/>
              </a:rPr>
              <a:t>&amp;; </a:t>
            </a:r>
            <a:r>
              <a:rPr lang="en-US" sz="3600" i="1" dirty="0">
                <a:latin typeface="Times New Roman" panose="02020603050405020304" pitchFamily="18" charset="0"/>
                <a:cs typeface="Times New Roman" panose="02020603050405020304" pitchFamily="18" charset="0"/>
              </a:rPr>
              <a:t>Stress</a:t>
            </a:r>
            <a:r>
              <a:rPr lang="en-US" sz="3600" dirty="0">
                <a:latin typeface="Times New Roman" panose="02020603050405020304" pitchFamily="18" charset="0"/>
                <a:cs typeface="Times New Roman" panose="02020603050405020304" pitchFamily="18" charset="0"/>
              </a:rPr>
              <a:t>, vol. 13, no. 2, 1999, </a:t>
            </a:r>
            <a:r>
              <a:rPr lang="en-US" sz="3600" dirty="0" smtClean="0">
                <a:latin typeface="Times New Roman" panose="02020603050405020304" pitchFamily="18" charset="0"/>
                <a:cs typeface="Times New Roman" panose="02020603050405020304" pitchFamily="18" charset="0"/>
              </a:rPr>
              <a:t>pp</a:t>
            </a:r>
            <a:r>
              <a:rPr lang="en-US" sz="3600" dirty="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182–191</a:t>
            </a:r>
            <a:r>
              <a:rPr lang="en-US" sz="3600" dirty="0">
                <a:latin typeface="Times New Roman" panose="02020603050405020304" pitchFamily="18" charset="0"/>
                <a:cs typeface="Times New Roman" panose="02020603050405020304" pitchFamily="18" charset="0"/>
              </a:rPr>
              <a:t>.</a:t>
            </a:r>
            <a:endParaRPr lang="en-US" sz="3600" i="1"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Miceli, Madison. Personal Interview. 4 October 	2018</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Shellenbarger</a:t>
            </a:r>
            <a:r>
              <a:rPr lang="en-US" sz="3600" dirty="0">
                <a:latin typeface="Times New Roman" panose="02020603050405020304" pitchFamily="18" charset="0"/>
                <a:cs typeface="Times New Roman" panose="02020603050405020304" pitchFamily="18" charset="0"/>
              </a:rPr>
              <a:t>, Sue. “The Problem With </a:t>
            </a:r>
            <a:r>
              <a:rPr lang="en-US" sz="3600" dirty="0" smtClean="0">
                <a:latin typeface="Times New Roman" panose="02020603050405020304" pitchFamily="18" charset="0"/>
                <a:cs typeface="Times New Roman" panose="02020603050405020304" pitchFamily="18" charset="0"/>
              </a:rPr>
              <a:t>Busy</a:t>
            </a:r>
          </a:p>
          <a:p>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Colleagues: Secondhand Stress.” </a:t>
            </a:r>
            <a:r>
              <a:rPr lang="en-US" sz="3600" i="1" dirty="0">
                <a:latin typeface="Times New Roman" panose="02020603050405020304" pitchFamily="18" charset="0"/>
                <a:cs typeface="Times New Roman" panose="02020603050405020304" pitchFamily="18" charset="0"/>
              </a:rPr>
              <a:t>Wall </a:t>
            </a:r>
            <a:r>
              <a:rPr lang="en-US" sz="3600" i="1" dirty="0" smtClean="0">
                <a:latin typeface="Times New Roman" panose="02020603050405020304" pitchFamily="18" charset="0"/>
                <a:cs typeface="Times New Roman" panose="02020603050405020304" pitchFamily="18" charset="0"/>
              </a:rPr>
              <a:t>	Street </a:t>
            </a:r>
            <a:r>
              <a:rPr lang="en-US" sz="3600" i="1" dirty="0" smtClean="0">
                <a:latin typeface="Times New Roman" panose="02020603050405020304" pitchFamily="18" charset="0"/>
                <a:cs typeface="Times New Roman" panose="02020603050405020304" pitchFamily="18" charset="0"/>
              </a:rPr>
              <a:t>	Journal</a:t>
            </a:r>
            <a:r>
              <a:rPr lang="en-US" sz="3600" dirty="0">
                <a:latin typeface="Times New Roman" panose="02020603050405020304" pitchFamily="18" charset="0"/>
                <a:cs typeface="Times New Roman" panose="02020603050405020304" pitchFamily="18" charset="0"/>
              </a:rPr>
              <a:t>, 2013, p. D.1.</a:t>
            </a:r>
            <a:endParaRPr lang="en-US" sz="3600" i="1" dirty="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 </a:t>
            </a:r>
            <a:r>
              <a:rPr lang="en-US" sz="3600" i="1" dirty="0" smtClean="0">
                <a:latin typeface="Times New Roman" panose="02020603050405020304" pitchFamily="18" charset="0"/>
                <a:cs typeface="Times New Roman" panose="02020603050405020304" pitchFamily="18" charset="0"/>
              </a:rPr>
              <a:t>Time </a:t>
            </a:r>
            <a:r>
              <a:rPr lang="en-US" sz="3600" i="1" dirty="0">
                <a:latin typeface="Times New Roman" panose="02020603050405020304" pitchFamily="18" charset="0"/>
                <a:cs typeface="Times New Roman" panose="02020603050405020304" pitchFamily="18" charset="0"/>
              </a:rPr>
              <a:t>Management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Vij</a:t>
            </a:r>
            <a:r>
              <a:rPr lang="en-US" sz="3600" dirty="0">
                <a:latin typeface="Times New Roman" panose="02020603050405020304" pitchFamily="18" charset="0"/>
                <a:cs typeface="Times New Roman" panose="02020603050405020304" pitchFamily="18" charset="0"/>
              </a:rPr>
              <a:t> Books India, 2011</a:t>
            </a:r>
            <a:r>
              <a:rPr lang="en-US" sz="3600" dirty="0" smtClean="0">
                <a:latin typeface="Times New Roman" panose="02020603050405020304" pitchFamily="18" charset="0"/>
                <a:cs typeface="Times New Roman" panose="02020603050405020304" pitchFamily="18" charset="0"/>
              </a:rPr>
              <a:t>.</a:t>
            </a:r>
          </a:p>
          <a:p>
            <a:endParaRPr lang="en-US" sz="3600"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167484" y="16992601"/>
            <a:ext cx="9134727" cy="6960662"/>
          </a:xfrm>
          <a:prstGeom prst="rect">
            <a:avLst/>
          </a:prstGeom>
        </p:spPr>
      </p:pic>
      <p:sp>
        <p:nvSpPr>
          <p:cNvPr id="10" name="TextBox 9"/>
          <p:cNvSpPr txBox="1"/>
          <p:nvPr/>
        </p:nvSpPr>
        <p:spPr>
          <a:xfrm>
            <a:off x="12291454" y="27381200"/>
            <a:ext cx="19359092" cy="2800767"/>
          </a:xfrm>
          <a:prstGeom prst="rect">
            <a:avLst/>
          </a:prstGeom>
          <a:noFill/>
        </p:spPr>
        <p:txBody>
          <a:bodyPr wrap="square" rtlCol="0">
            <a:spAutoFit/>
          </a:bodyPr>
          <a:lstStyle/>
          <a:p>
            <a:r>
              <a:rPr lang="en-US" sz="4400" dirty="0" smtClean="0">
                <a:latin typeface="Times New Roman" panose="02020603050405020304" pitchFamily="18" charset="0"/>
                <a:cs typeface="Times New Roman" panose="02020603050405020304" pitchFamily="18" charset="0"/>
              </a:rPr>
              <a:t>The information from my research that will be used in my video is that your time needs to spread out accordingly, and to not do everything at once. I will also include that usually if someone around you is stressed then you tend to become more stressed.</a:t>
            </a:r>
          </a:p>
        </p:txBody>
      </p:sp>
      <p:pic>
        <p:nvPicPr>
          <p:cNvPr id="11" name="Picture 2" descr="Image result for stress memes">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6519" y="20622943"/>
            <a:ext cx="5406605" cy="67582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Classic 3 Columns">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ssic - Wide Center">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751</TotalTime>
  <Words>709</Words>
  <Application>Microsoft Office PowerPoint</Application>
  <PresentationFormat>Custom</PresentationFormat>
  <Paragraphs>60</Paragraphs>
  <Slides>1</Slides>
  <Notes>1</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1_Classic 3 Columns</vt:lpstr>
      <vt:lpstr>Classic - Wide Center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Roman, DeVante A.</dc:creator>
  <cp:lastModifiedBy>Justin Oliveira</cp:lastModifiedBy>
  <cp:revision>66</cp:revision>
  <cp:lastPrinted>2017-05-02T18:31:06Z</cp:lastPrinted>
  <dcterms:modified xsi:type="dcterms:W3CDTF">2018-11-11T19:42:00Z</dcterms:modified>
</cp:coreProperties>
</file>