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 id="2147483653" r:id="rId2"/>
  </p:sldMasterIdLst>
  <p:notesMasterIdLst>
    <p:notesMasterId r:id="rId4"/>
  </p:notesMasterIdLst>
  <p:sldIdLst>
    <p:sldId id="256" r:id="rId3"/>
  </p:sldIdLst>
  <p:sldSz cx="43891200" cy="329184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593" autoAdjust="0"/>
    <p:restoredTop sz="94671"/>
  </p:normalViewPr>
  <p:slideViewPr>
    <p:cSldViewPr snapToGrid="0">
      <p:cViewPr>
        <p:scale>
          <a:sx n="21" d="100"/>
          <a:sy n="21" d="100"/>
        </p:scale>
        <p:origin x="1880" y="240"/>
      </p:cViewPr>
      <p:guideLst>
        <p:guide orient="horz" pos="10368"/>
        <p:guide pos="13824"/>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1" y="0"/>
            <a:ext cx="3037839" cy="464820"/>
          </a:xfrm>
          <a:prstGeom prst="rect">
            <a:avLst/>
          </a:prstGeom>
          <a:noFill/>
          <a:ln>
            <a:noFill/>
          </a:ln>
        </p:spPr>
        <p:txBody>
          <a:bodyPr lIns="93162" tIns="93162" rIns="93162" bIns="93162"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2236146" marR="0" lvl="1" indent="-10241" algn="l" rtl="0">
              <a:spcBef>
                <a:spcPts val="0"/>
              </a:spcBef>
              <a:buNone/>
              <a:defRPr sz="8800" b="0" i="0" u="none" strike="noStrike" cap="none">
                <a:solidFill>
                  <a:schemeClr val="dk1"/>
                </a:solidFill>
                <a:latin typeface="Calibri"/>
                <a:ea typeface="Calibri"/>
                <a:cs typeface="Calibri"/>
                <a:sym typeface="Calibri"/>
              </a:defRPr>
            </a:lvl2pPr>
            <a:lvl3pPr marL="4472289" marR="0" lvl="2" indent="-7540" algn="l" rtl="0">
              <a:spcBef>
                <a:spcPts val="0"/>
              </a:spcBef>
              <a:buNone/>
              <a:defRPr sz="8800" b="0" i="0" u="none" strike="noStrike" cap="none">
                <a:solidFill>
                  <a:schemeClr val="dk1"/>
                </a:solidFill>
                <a:latin typeface="Calibri"/>
                <a:ea typeface="Calibri"/>
                <a:cs typeface="Calibri"/>
                <a:sym typeface="Calibri"/>
              </a:defRPr>
            </a:lvl3pPr>
            <a:lvl4pPr marL="6708435" marR="0" lvl="3" indent="-4840" algn="l" rtl="0">
              <a:spcBef>
                <a:spcPts val="0"/>
              </a:spcBef>
              <a:buNone/>
              <a:defRPr sz="8800" b="0" i="0" u="none" strike="noStrike" cap="none">
                <a:solidFill>
                  <a:schemeClr val="dk1"/>
                </a:solidFill>
                <a:latin typeface="Calibri"/>
                <a:ea typeface="Calibri"/>
                <a:cs typeface="Calibri"/>
                <a:sym typeface="Calibri"/>
              </a:defRPr>
            </a:lvl4pPr>
            <a:lvl5pPr marL="8944579" marR="0" lvl="4" indent="-2140" algn="l" rtl="0">
              <a:spcBef>
                <a:spcPts val="0"/>
              </a:spcBef>
              <a:buNone/>
              <a:defRPr sz="8800" b="0" i="0" u="none" strike="noStrike" cap="none">
                <a:solidFill>
                  <a:schemeClr val="dk1"/>
                </a:solidFill>
                <a:latin typeface="Calibri"/>
                <a:ea typeface="Calibri"/>
                <a:cs typeface="Calibri"/>
                <a:sym typeface="Calibri"/>
              </a:defRPr>
            </a:lvl5pPr>
            <a:lvl6pPr marL="11180725" marR="0" lvl="5" indent="-12382" algn="l" rtl="0">
              <a:spcBef>
                <a:spcPts val="0"/>
              </a:spcBef>
              <a:buNone/>
              <a:defRPr sz="8800" b="0" i="0" u="none" strike="noStrike" cap="none">
                <a:solidFill>
                  <a:schemeClr val="dk1"/>
                </a:solidFill>
                <a:latin typeface="Calibri"/>
                <a:ea typeface="Calibri"/>
                <a:cs typeface="Calibri"/>
                <a:sym typeface="Calibri"/>
              </a:defRPr>
            </a:lvl6pPr>
            <a:lvl7pPr marL="13416870" marR="0" lvl="6" indent="-9684" algn="l" rtl="0">
              <a:spcBef>
                <a:spcPts val="0"/>
              </a:spcBef>
              <a:buNone/>
              <a:defRPr sz="8800" b="0" i="0" u="none" strike="noStrike" cap="none">
                <a:solidFill>
                  <a:schemeClr val="dk1"/>
                </a:solidFill>
                <a:latin typeface="Calibri"/>
                <a:ea typeface="Calibri"/>
                <a:cs typeface="Calibri"/>
                <a:sym typeface="Calibri"/>
              </a:defRPr>
            </a:lvl7pPr>
            <a:lvl8pPr marL="15653014" marR="0" lvl="7" indent="-6982" algn="l" rtl="0">
              <a:spcBef>
                <a:spcPts val="0"/>
              </a:spcBef>
              <a:buNone/>
              <a:defRPr sz="8800" b="0" i="0" u="none" strike="noStrike" cap="none">
                <a:solidFill>
                  <a:schemeClr val="dk1"/>
                </a:solidFill>
                <a:latin typeface="Calibri"/>
                <a:ea typeface="Calibri"/>
                <a:cs typeface="Calibri"/>
                <a:sym typeface="Calibri"/>
              </a:defRPr>
            </a:lvl8pPr>
            <a:lvl9pPr marL="17889160" marR="0" lvl="8" indent="-4284" algn="l" rtl="0">
              <a:spcBef>
                <a:spcPts val="0"/>
              </a:spcBef>
              <a:buNone/>
              <a:defRPr sz="8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970937" y="0"/>
            <a:ext cx="3037839" cy="464820"/>
          </a:xfrm>
          <a:prstGeom prst="rect">
            <a:avLst/>
          </a:prstGeom>
          <a:noFill/>
          <a:ln>
            <a:noFill/>
          </a:ln>
        </p:spPr>
        <p:txBody>
          <a:bodyPr lIns="93162" tIns="93162" rIns="93162" bIns="93162"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2236146" marR="0" lvl="1" indent="-10241" algn="l" rtl="0">
              <a:spcBef>
                <a:spcPts val="0"/>
              </a:spcBef>
              <a:buNone/>
              <a:defRPr sz="8800" b="0" i="0" u="none" strike="noStrike" cap="none">
                <a:solidFill>
                  <a:schemeClr val="dk1"/>
                </a:solidFill>
                <a:latin typeface="Calibri"/>
                <a:ea typeface="Calibri"/>
                <a:cs typeface="Calibri"/>
                <a:sym typeface="Calibri"/>
              </a:defRPr>
            </a:lvl2pPr>
            <a:lvl3pPr marL="4472289" marR="0" lvl="2" indent="-7540" algn="l" rtl="0">
              <a:spcBef>
                <a:spcPts val="0"/>
              </a:spcBef>
              <a:buNone/>
              <a:defRPr sz="8800" b="0" i="0" u="none" strike="noStrike" cap="none">
                <a:solidFill>
                  <a:schemeClr val="dk1"/>
                </a:solidFill>
                <a:latin typeface="Calibri"/>
                <a:ea typeface="Calibri"/>
                <a:cs typeface="Calibri"/>
                <a:sym typeface="Calibri"/>
              </a:defRPr>
            </a:lvl3pPr>
            <a:lvl4pPr marL="6708435" marR="0" lvl="3" indent="-4840" algn="l" rtl="0">
              <a:spcBef>
                <a:spcPts val="0"/>
              </a:spcBef>
              <a:buNone/>
              <a:defRPr sz="8800" b="0" i="0" u="none" strike="noStrike" cap="none">
                <a:solidFill>
                  <a:schemeClr val="dk1"/>
                </a:solidFill>
                <a:latin typeface="Calibri"/>
                <a:ea typeface="Calibri"/>
                <a:cs typeface="Calibri"/>
                <a:sym typeface="Calibri"/>
              </a:defRPr>
            </a:lvl4pPr>
            <a:lvl5pPr marL="8944579" marR="0" lvl="4" indent="-2140" algn="l" rtl="0">
              <a:spcBef>
                <a:spcPts val="0"/>
              </a:spcBef>
              <a:buNone/>
              <a:defRPr sz="8800" b="0" i="0" u="none" strike="noStrike" cap="none">
                <a:solidFill>
                  <a:schemeClr val="dk1"/>
                </a:solidFill>
                <a:latin typeface="Calibri"/>
                <a:ea typeface="Calibri"/>
                <a:cs typeface="Calibri"/>
                <a:sym typeface="Calibri"/>
              </a:defRPr>
            </a:lvl5pPr>
            <a:lvl6pPr marL="11180725" marR="0" lvl="5" indent="-12382" algn="l" rtl="0">
              <a:spcBef>
                <a:spcPts val="0"/>
              </a:spcBef>
              <a:buNone/>
              <a:defRPr sz="8800" b="0" i="0" u="none" strike="noStrike" cap="none">
                <a:solidFill>
                  <a:schemeClr val="dk1"/>
                </a:solidFill>
                <a:latin typeface="Calibri"/>
                <a:ea typeface="Calibri"/>
                <a:cs typeface="Calibri"/>
                <a:sym typeface="Calibri"/>
              </a:defRPr>
            </a:lvl6pPr>
            <a:lvl7pPr marL="13416870" marR="0" lvl="6" indent="-9684" algn="l" rtl="0">
              <a:spcBef>
                <a:spcPts val="0"/>
              </a:spcBef>
              <a:buNone/>
              <a:defRPr sz="8800" b="0" i="0" u="none" strike="noStrike" cap="none">
                <a:solidFill>
                  <a:schemeClr val="dk1"/>
                </a:solidFill>
                <a:latin typeface="Calibri"/>
                <a:ea typeface="Calibri"/>
                <a:cs typeface="Calibri"/>
                <a:sym typeface="Calibri"/>
              </a:defRPr>
            </a:lvl7pPr>
            <a:lvl8pPr marL="15653014" marR="0" lvl="7" indent="-6982" algn="l" rtl="0">
              <a:spcBef>
                <a:spcPts val="0"/>
              </a:spcBef>
              <a:buNone/>
              <a:defRPr sz="8800" b="0" i="0" u="none" strike="noStrike" cap="none">
                <a:solidFill>
                  <a:schemeClr val="dk1"/>
                </a:solidFill>
                <a:latin typeface="Calibri"/>
                <a:ea typeface="Calibri"/>
                <a:cs typeface="Calibri"/>
                <a:sym typeface="Calibri"/>
              </a:defRPr>
            </a:lvl8pPr>
            <a:lvl9pPr marL="17889160" marR="0" lvl="8" indent="-4284" algn="l" rtl="0">
              <a:spcBef>
                <a:spcPts val="0"/>
              </a:spcBef>
              <a:buNone/>
              <a:defRPr sz="8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701041" y="4415790"/>
            <a:ext cx="5608319" cy="4183380"/>
          </a:xfrm>
          <a:prstGeom prst="rect">
            <a:avLst/>
          </a:prstGeom>
          <a:noFill/>
          <a:ln>
            <a:noFill/>
          </a:ln>
        </p:spPr>
        <p:txBody>
          <a:bodyPr lIns="93162" tIns="93162" rIns="93162" bIns="93162" anchor="t" anchorCtr="0"/>
          <a:lstStyle>
            <a:lvl1pPr marL="0" marR="0" lvl="0" indent="0" algn="l" rtl="0">
              <a:spcBef>
                <a:spcPts val="0"/>
              </a:spcBef>
              <a:buNone/>
              <a:defRPr sz="5800" b="0" i="0" u="none" strike="noStrike" cap="none">
                <a:solidFill>
                  <a:schemeClr val="dk1"/>
                </a:solidFill>
                <a:latin typeface="Calibri"/>
                <a:ea typeface="Calibri"/>
                <a:cs typeface="Calibri"/>
                <a:sym typeface="Calibri"/>
              </a:defRPr>
            </a:lvl1pPr>
            <a:lvl2pPr marL="2194451" marR="0" lvl="1" indent="-10050" algn="l" rtl="0">
              <a:spcBef>
                <a:spcPts val="0"/>
              </a:spcBef>
              <a:buNone/>
              <a:defRPr sz="5800" b="0" i="0" u="none" strike="noStrike" cap="none">
                <a:solidFill>
                  <a:schemeClr val="dk1"/>
                </a:solidFill>
                <a:latin typeface="Calibri"/>
                <a:ea typeface="Calibri"/>
                <a:cs typeface="Calibri"/>
                <a:sym typeface="Calibri"/>
              </a:defRPr>
            </a:lvl2pPr>
            <a:lvl3pPr marL="4388900" marR="0" lvl="2" indent="-7399" algn="l" rtl="0">
              <a:spcBef>
                <a:spcPts val="0"/>
              </a:spcBef>
              <a:buNone/>
              <a:defRPr sz="5800" b="0" i="0" u="none" strike="noStrike" cap="none">
                <a:solidFill>
                  <a:schemeClr val="dk1"/>
                </a:solidFill>
                <a:latin typeface="Calibri"/>
                <a:ea typeface="Calibri"/>
                <a:cs typeface="Calibri"/>
                <a:sym typeface="Calibri"/>
              </a:defRPr>
            </a:lvl3pPr>
            <a:lvl4pPr marL="6583351" marR="0" lvl="3" indent="-4750" algn="l" rtl="0">
              <a:spcBef>
                <a:spcPts val="0"/>
              </a:spcBef>
              <a:buNone/>
              <a:defRPr sz="5800" b="0" i="0" u="none" strike="noStrike" cap="none">
                <a:solidFill>
                  <a:schemeClr val="dk1"/>
                </a:solidFill>
                <a:latin typeface="Calibri"/>
                <a:ea typeface="Calibri"/>
                <a:cs typeface="Calibri"/>
                <a:sym typeface="Calibri"/>
              </a:defRPr>
            </a:lvl4pPr>
            <a:lvl5pPr marL="8777801" marR="0" lvl="4" indent="-2100" algn="l" rtl="0">
              <a:spcBef>
                <a:spcPts val="0"/>
              </a:spcBef>
              <a:buNone/>
              <a:defRPr sz="5800" b="0" i="0" u="none" strike="noStrike" cap="none">
                <a:solidFill>
                  <a:schemeClr val="dk1"/>
                </a:solidFill>
                <a:latin typeface="Calibri"/>
                <a:ea typeface="Calibri"/>
                <a:cs typeface="Calibri"/>
                <a:sym typeface="Calibri"/>
              </a:defRPr>
            </a:lvl5pPr>
            <a:lvl6pPr marL="10972252" marR="0" lvl="5" indent="-12151" algn="l" rtl="0">
              <a:spcBef>
                <a:spcPts val="0"/>
              </a:spcBef>
              <a:buNone/>
              <a:defRPr sz="5800" b="0" i="0" u="none" strike="noStrike" cap="none">
                <a:solidFill>
                  <a:schemeClr val="dk1"/>
                </a:solidFill>
                <a:latin typeface="Calibri"/>
                <a:ea typeface="Calibri"/>
                <a:cs typeface="Calibri"/>
                <a:sym typeface="Calibri"/>
              </a:defRPr>
            </a:lvl6pPr>
            <a:lvl7pPr marL="13166703" marR="0" lvl="6" indent="-9503" algn="l" rtl="0">
              <a:spcBef>
                <a:spcPts val="0"/>
              </a:spcBef>
              <a:buNone/>
              <a:defRPr sz="5800" b="0" i="0" u="none" strike="noStrike" cap="none">
                <a:solidFill>
                  <a:schemeClr val="dk1"/>
                </a:solidFill>
                <a:latin typeface="Calibri"/>
                <a:ea typeface="Calibri"/>
                <a:cs typeface="Calibri"/>
                <a:sym typeface="Calibri"/>
              </a:defRPr>
            </a:lvl7pPr>
            <a:lvl8pPr marL="15361152" marR="0" lvl="7" indent="-6852" algn="l" rtl="0">
              <a:spcBef>
                <a:spcPts val="0"/>
              </a:spcBef>
              <a:buNone/>
              <a:defRPr sz="5800" b="0" i="0" u="none" strike="noStrike" cap="none">
                <a:solidFill>
                  <a:schemeClr val="dk1"/>
                </a:solidFill>
                <a:latin typeface="Calibri"/>
                <a:ea typeface="Calibri"/>
                <a:cs typeface="Calibri"/>
                <a:sym typeface="Calibri"/>
              </a:defRPr>
            </a:lvl8pPr>
            <a:lvl9pPr marL="17555604" marR="0" lvl="8" indent="-4204" algn="l" rtl="0">
              <a:spcBef>
                <a:spcPts val="0"/>
              </a:spcBef>
              <a:buNone/>
              <a:defRPr sz="58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1" y="8829967"/>
            <a:ext cx="3037839" cy="464820"/>
          </a:xfrm>
          <a:prstGeom prst="rect">
            <a:avLst/>
          </a:prstGeom>
          <a:noFill/>
          <a:ln>
            <a:noFill/>
          </a:ln>
        </p:spPr>
        <p:txBody>
          <a:bodyPr lIns="93162" tIns="93162" rIns="93162" bIns="93162"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2236146" marR="0" lvl="1" indent="-10241" algn="l" rtl="0">
              <a:spcBef>
                <a:spcPts val="0"/>
              </a:spcBef>
              <a:buNone/>
              <a:defRPr sz="8800" b="0" i="0" u="none" strike="noStrike" cap="none">
                <a:solidFill>
                  <a:schemeClr val="dk1"/>
                </a:solidFill>
                <a:latin typeface="Calibri"/>
                <a:ea typeface="Calibri"/>
                <a:cs typeface="Calibri"/>
                <a:sym typeface="Calibri"/>
              </a:defRPr>
            </a:lvl2pPr>
            <a:lvl3pPr marL="4472289" marR="0" lvl="2" indent="-7540" algn="l" rtl="0">
              <a:spcBef>
                <a:spcPts val="0"/>
              </a:spcBef>
              <a:buNone/>
              <a:defRPr sz="8800" b="0" i="0" u="none" strike="noStrike" cap="none">
                <a:solidFill>
                  <a:schemeClr val="dk1"/>
                </a:solidFill>
                <a:latin typeface="Calibri"/>
                <a:ea typeface="Calibri"/>
                <a:cs typeface="Calibri"/>
                <a:sym typeface="Calibri"/>
              </a:defRPr>
            </a:lvl3pPr>
            <a:lvl4pPr marL="6708435" marR="0" lvl="3" indent="-4840" algn="l" rtl="0">
              <a:spcBef>
                <a:spcPts val="0"/>
              </a:spcBef>
              <a:buNone/>
              <a:defRPr sz="8800" b="0" i="0" u="none" strike="noStrike" cap="none">
                <a:solidFill>
                  <a:schemeClr val="dk1"/>
                </a:solidFill>
                <a:latin typeface="Calibri"/>
                <a:ea typeface="Calibri"/>
                <a:cs typeface="Calibri"/>
                <a:sym typeface="Calibri"/>
              </a:defRPr>
            </a:lvl4pPr>
            <a:lvl5pPr marL="8944579" marR="0" lvl="4" indent="-2140" algn="l" rtl="0">
              <a:spcBef>
                <a:spcPts val="0"/>
              </a:spcBef>
              <a:buNone/>
              <a:defRPr sz="8800" b="0" i="0" u="none" strike="noStrike" cap="none">
                <a:solidFill>
                  <a:schemeClr val="dk1"/>
                </a:solidFill>
                <a:latin typeface="Calibri"/>
                <a:ea typeface="Calibri"/>
                <a:cs typeface="Calibri"/>
                <a:sym typeface="Calibri"/>
              </a:defRPr>
            </a:lvl5pPr>
            <a:lvl6pPr marL="11180725" marR="0" lvl="5" indent="-12382" algn="l" rtl="0">
              <a:spcBef>
                <a:spcPts val="0"/>
              </a:spcBef>
              <a:buNone/>
              <a:defRPr sz="8800" b="0" i="0" u="none" strike="noStrike" cap="none">
                <a:solidFill>
                  <a:schemeClr val="dk1"/>
                </a:solidFill>
                <a:latin typeface="Calibri"/>
                <a:ea typeface="Calibri"/>
                <a:cs typeface="Calibri"/>
                <a:sym typeface="Calibri"/>
              </a:defRPr>
            </a:lvl6pPr>
            <a:lvl7pPr marL="13416870" marR="0" lvl="6" indent="-9684" algn="l" rtl="0">
              <a:spcBef>
                <a:spcPts val="0"/>
              </a:spcBef>
              <a:buNone/>
              <a:defRPr sz="8800" b="0" i="0" u="none" strike="noStrike" cap="none">
                <a:solidFill>
                  <a:schemeClr val="dk1"/>
                </a:solidFill>
                <a:latin typeface="Calibri"/>
                <a:ea typeface="Calibri"/>
                <a:cs typeface="Calibri"/>
                <a:sym typeface="Calibri"/>
              </a:defRPr>
            </a:lvl7pPr>
            <a:lvl8pPr marL="15653014" marR="0" lvl="7" indent="-6982" algn="l" rtl="0">
              <a:spcBef>
                <a:spcPts val="0"/>
              </a:spcBef>
              <a:buNone/>
              <a:defRPr sz="8800" b="0" i="0" u="none" strike="noStrike" cap="none">
                <a:solidFill>
                  <a:schemeClr val="dk1"/>
                </a:solidFill>
                <a:latin typeface="Calibri"/>
                <a:ea typeface="Calibri"/>
                <a:cs typeface="Calibri"/>
                <a:sym typeface="Calibri"/>
              </a:defRPr>
            </a:lvl8pPr>
            <a:lvl9pPr marL="17889160" marR="0" lvl="8" indent="-4284" algn="l" rtl="0">
              <a:spcBef>
                <a:spcPts val="0"/>
              </a:spcBef>
              <a:buNone/>
              <a:defRPr sz="8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970937" y="8829967"/>
            <a:ext cx="3037839" cy="464820"/>
          </a:xfrm>
          <a:prstGeom prst="rect">
            <a:avLst/>
          </a:prstGeom>
          <a:noFill/>
          <a:ln>
            <a:noFill/>
          </a:ln>
        </p:spPr>
        <p:txBody>
          <a:bodyPr lIns="93162" tIns="46568" rIns="93162" bIns="46568" anchor="b" anchorCtr="0">
            <a:noAutofit/>
          </a:bodyPr>
          <a:lstStyle/>
          <a:p>
            <a:pPr algn="r">
              <a:buSzPct val="25000"/>
            </a:pPr>
            <a:fld id="{00000000-1234-1234-1234-123412341234}" type="slidenum">
              <a:rPr lang="en-US" sz="1200" smtClean="0">
                <a:solidFill>
                  <a:schemeClr val="dk1"/>
                </a:solidFill>
                <a:latin typeface="Calibri"/>
                <a:ea typeface="Calibri"/>
                <a:cs typeface="Calibri"/>
                <a:sym typeface="Calibri"/>
              </a:rPr>
              <a:pPr algn="r">
                <a:buSzPct val="25000"/>
              </a:pPr>
              <a:t>‹#›</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8354362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5" name="Shape 175"/>
          <p:cNvSpPr txBox="1">
            <a:spLocks noGrp="1"/>
          </p:cNvSpPr>
          <p:nvPr>
            <p:ph type="body" idx="1"/>
          </p:nvPr>
        </p:nvSpPr>
        <p:spPr>
          <a:xfrm>
            <a:off x="701041" y="4415790"/>
            <a:ext cx="5608319" cy="4183380"/>
          </a:xfrm>
          <a:prstGeom prst="rect">
            <a:avLst/>
          </a:prstGeom>
          <a:noFill/>
          <a:ln>
            <a:noFill/>
          </a:ln>
        </p:spPr>
        <p:txBody>
          <a:bodyPr lIns="93162" tIns="46568" rIns="93162" bIns="46568" anchor="t" anchorCtr="0">
            <a:noAutofit/>
          </a:bodyPr>
          <a:lstStyle/>
          <a:p>
            <a:pPr>
              <a:buSzPct val="25000"/>
            </a:pPr>
            <a:endParaRPr sz="5900" dirty="0"/>
          </a:p>
        </p:txBody>
      </p:sp>
      <p:sp>
        <p:nvSpPr>
          <p:cNvPr id="176" name="Shape 176"/>
          <p:cNvSpPr txBox="1">
            <a:spLocks noGrp="1"/>
          </p:cNvSpPr>
          <p:nvPr>
            <p:ph type="sldNum" idx="12"/>
          </p:nvPr>
        </p:nvSpPr>
        <p:spPr>
          <a:xfrm>
            <a:off x="3970937" y="8829967"/>
            <a:ext cx="3037839" cy="464820"/>
          </a:xfrm>
          <a:prstGeom prst="rect">
            <a:avLst/>
          </a:prstGeom>
          <a:noFill/>
          <a:ln>
            <a:noFill/>
          </a:ln>
        </p:spPr>
        <p:txBody>
          <a:bodyPr lIns="93162" tIns="46568" rIns="93162" bIns="46568"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1</a:t>
            </a:fld>
            <a:endParaRPr lang="en-US"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Standard 3 columns">
    <p:spTree>
      <p:nvGrpSpPr>
        <p:cNvPr id="1" name="Shape 101"/>
        <p:cNvGrpSpPr/>
        <p:nvPr/>
      </p:nvGrpSpPr>
      <p:grpSpPr>
        <a:xfrm>
          <a:off x="0" y="0"/>
          <a:ext cx="0" cy="0"/>
          <a:chOff x="0" y="0"/>
          <a:chExt cx="0" cy="0"/>
        </a:xfrm>
      </p:grpSpPr>
      <p:sp>
        <p:nvSpPr>
          <p:cNvPr id="102" name="Shape 102"/>
          <p:cNvSpPr txBox="1">
            <a:spLocks noGrp="1"/>
          </p:cNvSpPr>
          <p:nvPr>
            <p:ph type="body" idx="1"/>
          </p:nvPr>
        </p:nvSpPr>
        <p:spPr>
          <a:xfrm>
            <a:off x="904186" y="6295353"/>
            <a:ext cx="13591276"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3" name="Shape 103"/>
          <p:cNvSpPr txBox="1">
            <a:spLocks noGrp="1"/>
          </p:cNvSpPr>
          <p:nvPr>
            <p:ph type="body" idx="2"/>
          </p:nvPr>
        </p:nvSpPr>
        <p:spPr>
          <a:xfrm>
            <a:off x="922337" y="5431994"/>
            <a:ext cx="13573126"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4" name="Shape 104"/>
          <p:cNvSpPr txBox="1">
            <a:spLocks noGrp="1"/>
          </p:cNvSpPr>
          <p:nvPr>
            <p:ph type="body" idx="3"/>
          </p:nvPr>
        </p:nvSpPr>
        <p:spPr>
          <a:xfrm>
            <a:off x="922337" y="18240478"/>
            <a:ext cx="13592864"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5" name="Shape 105"/>
          <p:cNvSpPr txBox="1">
            <a:spLocks noGrp="1"/>
          </p:cNvSpPr>
          <p:nvPr>
            <p:ph type="body" idx="4"/>
          </p:nvPr>
        </p:nvSpPr>
        <p:spPr>
          <a:xfrm>
            <a:off x="942079" y="17409229"/>
            <a:ext cx="13573124"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6" name="Shape 106"/>
          <p:cNvSpPr txBox="1">
            <a:spLocks noGrp="1"/>
          </p:cNvSpPr>
          <p:nvPr>
            <p:ph type="body" idx="5"/>
          </p:nvPr>
        </p:nvSpPr>
        <p:spPr>
          <a:xfrm>
            <a:off x="15154276" y="21595082"/>
            <a:ext cx="13571534"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7" name="Shape 107"/>
          <p:cNvSpPr txBox="1">
            <a:spLocks noGrp="1"/>
          </p:cNvSpPr>
          <p:nvPr>
            <p:ph type="body" idx="6"/>
          </p:nvPr>
        </p:nvSpPr>
        <p:spPr>
          <a:xfrm>
            <a:off x="15154276" y="20739662"/>
            <a:ext cx="13571534"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8" name="Shape 108"/>
          <p:cNvSpPr txBox="1">
            <a:spLocks noGrp="1"/>
          </p:cNvSpPr>
          <p:nvPr>
            <p:ph type="body" idx="7"/>
          </p:nvPr>
        </p:nvSpPr>
        <p:spPr>
          <a:xfrm>
            <a:off x="15162215" y="6295353"/>
            <a:ext cx="13571534"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9" name="Shape 109"/>
          <p:cNvSpPr txBox="1">
            <a:spLocks noGrp="1"/>
          </p:cNvSpPr>
          <p:nvPr>
            <p:ph type="body" idx="8"/>
          </p:nvPr>
        </p:nvSpPr>
        <p:spPr>
          <a:xfrm>
            <a:off x="15154276" y="5431994"/>
            <a:ext cx="13579474"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0" name="Shape 110"/>
          <p:cNvSpPr txBox="1">
            <a:spLocks noGrp="1"/>
          </p:cNvSpPr>
          <p:nvPr>
            <p:ph type="body" idx="9"/>
          </p:nvPr>
        </p:nvSpPr>
        <p:spPr>
          <a:xfrm>
            <a:off x="29395740" y="5431994"/>
            <a:ext cx="13576028"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1" name="Shape 111"/>
          <p:cNvSpPr txBox="1">
            <a:spLocks noGrp="1"/>
          </p:cNvSpPr>
          <p:nvPr>
            <p:ph type="body" idx="13"/>
          </p:nvPr>
        </p:nvSpPr>
        <p:spPr>
          <a:xfrm>
            <a:off x="29395740" y="6295353"/>
            <a:ext cx="13576028"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2" name="Shape 112"/>
          <p:cNvSpPr txBox="1">
            <a:spLocks noGrp="1"/>
          </p:cNvSpPr>
          <p:nvPr>
            <p:ph type="body" idx="14"/>
          </p:nvPr>
        </p:nvSpPr>
        <p:spPr>
          <a:xfrm>
            <a:off x="29395740" y="17377121"/>
            <a:ext cx="13576028"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3" name="Shape 113"/>
          <p:cNvSpPr txBox="1">
            <a:spLocks noGrp="1"/>
          </p:cNvSpPr>
          <p:nvPr>
            <p:ph type="body" idx="15"/>
          </p:nvPr>
        </p:nvSpPr>
        <p:spPr>
          <a:xfrm>
            <a:off x="29390709" y="18157350"/>
            <a:ext cx="13581061"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4" name="Shape 114"/>
          <p:cNvSpPr txBox="1">
            <a:spLocks noGrp="1"/>
          </p:cNvSpPr>
          <p:nvPr>
            <p:ph type="body" idx="16"/>
          </p:nvPr>
        </p:nvSpPr>
        <p:spPr>
          <a:xfrm>
            <a:off x="29395740" y="25845656"/>
            <a:ext cx="13576028"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5" name="Shape 115"/>
          <p:cNvSpPr txBox="1">
            <a:spLocks noGrp="1"/>
          </p:cNvSpPr>
          <p:nvPr>
            <p:ph type="body" idx="17"/>
          </p:nvPr>
        </p:nvSpPr>
        <p:spPr>
          <a:xfrm>
            <a:off x="29395740" y="26625887"/>
            <a:ext cx="13581061"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6" name="Shape 116"/>
          <p:cNvSpPr txBox="1">
            <a:spLocks noGrp="1"/>
          </p:cNvSpPr>
          <p:nvPr>
            <p:ph type="body" idx="18"/>
          </p:nvPr>
        </p:nvSpPr>
        <p:spPr>
          <a:xfrm>
            <a:off x="5932592" y="3383946"/>
            <a:ext cx="31998968" cy="1280159"/>
          </a:xfrm>
          <a:prstGeom prst="rect">
            <a:avLst/>
          </a:prstGeom>
          <a:noFill/>
          <a:ln>
            <a:noFill/>
          </a:ln>
        </p:spPr>
        <p:txBody>
          <a:bodyPr lIns="91425" tIns="91425" rIns="91425" bIns="91425" anchor="t" anchorCtr="0"/>
          <a:lstStyle>
            <a:lvl1pPr marL="0" marR="0" lvl="0" indent="0" algn="ctr" rtl="0">
              <a:spcBef>
                <a:spcPts val="1200"/>
              </a:spcBef>
              <a:buClr>
                <a:schemeClr val="lt1"/>
              </a:buClr>
              <a:buFont typeface="Arial"/>
              <a:buNone/>
              <a:defRPr sz="60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7" name="Shape 117"/>
          <p:cNvSpPr txBox="1">
            <a:spLocks noGrp="1"/>
          </p:cNvSpPr>
          <p:nvPr>
            <p:ph type="body" idx="19"/>
          </p:nvPr>
        </p:nvSpPr>
        <p:spPr>
          <a:xfrm>
            <a:off x="5932592" y="2103786"/>
            <a:ext cx="31998968" cy="1280159"/>
          </a:xfrm>
          <a:prstGeom prst="rect">
            <a:avLst/>
          </a:prstGeom>
          <a:noFill/>
          <a:ln>
            <a:noFill/>
          </a:ln>
        </p:spPr>
        <p:txBody>
          <a:bodyPr lIns="91425" tIns="91425" rIns="91425" bIns="91425" anchor="t" anchorCtr="1"/>
          <a:lstStyle>
            <a:lvl1pPr marL="0" marR="0" lvl="0" indent="0" algn="ctr" rtl="0">
              <a:spcBef>
                <a:spcPts val="1760"/>
              </a:spcBef>
              <a:buClr>
                <a:schemeClr val="lt1"/>
              </a:buClr>
              <a:buFont typeface="Arial"/>
              <a:buNone/>
              <a:defRPr sz="88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8" name="Shape 118"/>
          <p:cNvSpPr txBox="1">
            <a:spLocks noGrp="1"/>
          </p:cNvSpPr>
          <p:nvPr>
            <p:ph type="body" idx="20"/>
          </p:nvPr>
        </p:nvSpPr>
        <p:spPr>
          <a:xfrm>
            <a:off x="5932592" y="465812"/>
            <a:ext cx="31998968" cy="1637973"/>
          </a:xfrm>
          <a:prstGeom prst="rect">
            <a:avLst/>
          </a:prstGeom>
          <a:noFill/>
          <a:ln>
            <a:noFill/>
          </a:ln>
        </p:spPr>
        <p:txBody>
          <a:bodyPr lIns="91425" tIns="91425" rIns="91425" bIns="91425" anchor="t" anchorCtr="1"/>
          <a:lstStyle>
            <a:lvl1pPr marL="0" marR="0" lvl="0" indent="0" algn="ctr" rtl="0">
              <a:spcBef>
                <a:spcPts val="2300"/>
              </a:spcBef>
              <a:buClr>
                <a:schemeClr val="lt1"/>
              </a:buClr>
              <a:buFont typeface="Arial"/>
              <a:buNone/>
              <a:defRPr sz="115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Wide center column">
    <p:spTree>
      <p:nvGrpSpPr>
        <p:cNvPr id="1" name="Shape 155"/>
        <p:cNvGrpSpPr/>
        <p:nvPr/>
      </p:nvGrpSpPr>
      <p:grpSpPr>
        <a:xfrm>
          <a:off x="0" y="0"/>
          <a:ext cx="0" cy="0"/>
          <a:chOff x="0" y="0"/>
          <a:chExt cx="0" cy="0"/>
        </a:xfrm>
      </p:grpSpPr>
      <p:sp>
        <p:nvSpPr>
          <p:cNvPr id="156" name="Shape 156"/>
          <p:cNvSpPr txBox="1">
            <a:spLocks noGrp="1"/>
          </p:cNvSpPr>
          <p:nvPr>
            <p:ph type="body" idx="1"/>
          </p:nvPr>
        </p:nvSpPr>
        <p:spPr>
          <a:xfrm>
            <a:off x="904187" y="6212225"/>
            <a:ext cx="10056813"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57" name="Shape 157"/>
          <p:cNvSpPr txBox="1">
            <a:spLocks noGrp="1"/>
          </p:cNvSpPr>
          <p:nvPr>
            <p:ph type="body" idx="2"/>
          </p:nvPr>
        </p:nvSpPr>
        <p:spPr>
          <a:xfrm>
            <a:off x="922341" y="5348867"/>
            <a:ext cx="10048875"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58" name="Shape 158"/>
          <p:cNvSpPr txBox="1">
            <a:spLocks noGrp="1"/>
          </p:cNvSpPr>
          <p:nvPr>
            <p:ph type="body" idx="3"/>
          </p:nvPr>
        </p:nvSpPr>
        <p:spPr>
          <a:xfrm>
            <a:off x="902598" y="15043762"/>
            <a:ext cx="10058399"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59" name="Shape 159"/>
          <p:cNvSpPr txBox="1">
            <a:spLocks noGrp="1"/>
          </p:cNvSpPr>
          <p:nvPr>
            <p:ph type="body" idx="4"/>
          </p:nvPr>
        </p:nvSpPr>
        <p:spPr>
          <a:xfrm>
            <a:off x="922338" y="14212512"/>
            <a:ext cx="10050461"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0" name="Shape 160"/>
          <p:cNvSpPr txBox="1">
            <a:spLocks noGrp="1"/>
          </p:cNvSpPr>
          <p:nvPr>
            <p:ph type="body" idx="5"/>
          </p:nvPr>
        </p:nvSpPr>
        <p:spPr>
          <a:xfrm>
            <a:off x="11587163" y="6204287"/>
            <a:ext cx="20720047"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1" name="Shape 161"/>
          <p:cNvSpPr txBox="1">
            <a:spLocks noGrp="1"/>
          </p:cNvSpPr>
          <p:nvPr>
            <p:ph type="body" idx="6"/>
          </p:nvPr>
        </p:nvSpPr>
        <p:spPr>
          <a:xfrm>
            <a:off x="11587164" y="5348867"/>
            <a:ext cx="20720050"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2" name="Shape 162"/>
          <p:cNvSpPr txBox="1">
            <a:spLocks noGrp="1"/>
          </p:cNvSpPr>
          <p:nvPr>
            <p:ph type="body" idx="7"/>
          </p:nvPr>
        </p:nvSpPr>
        <p:spPr>
          <a:xfrm>
            <a:off x="11587164" y="21896537"/>
            <a:ext cx="20720050"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3" name="Shape 163"/>
          <p:cNvSpPr txBox="1">
            <a:spLocks noGrp="1"/>
          </p:cNvSpPr>
          <p:nvPr>
            <p:ph type="body" idx="8"/>
          </p:nvPr>
        </p:nvSpPr>
        <p:spPr>
          <a:xfrm>
            <a:off x="11587161" y="21074745"/>
            <a:ext cx="20720050"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4" name="Shape 164"/>
          <p:cNvSpPr txBox="1">
            <a:spLocks noGrp="1"/>
          </p:cNvSpPr>
          <p:nvPr>
            <p:ph type="body" idx="9"/>
          </p:nvPr>
        </p:nvSpPr>
        <p:spPr>
          <a:xfrm>
            <a:off x="32905537" y="5348867"/>
            <a:ext cx="10047017"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5" name="Shape 165"/>
          <p:cNvSpPr txBox="1">
            <a:spLocks noGrp="1"/>
          </p:cNvSpPr>
          <p:nvPr>
            <p:ph type="body" idx="13"/>
          </p:nvPr>
        </p:nvSpPr>
        <p:spPr>
          <a:xfrm>
            <a:off x="32905537" y="6212225"/>
            <a:ext cx="10047017"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6" name="Shape 166"/>
          <p:cNvSpPr txBox="1">
            <a:spLocks noGrp="1"/>
          </p:cNvSpPr>
          <p:nvPr>
            <p:ph type="body" idx="14"/>
          </p:nvPr>
        </p:nvSpPr>
        <p:spPr>
          <a:xfrm>
            <a:off x="32905537" y="14272737"/>
            <a:ext cx="10047017"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7" name="Shape 167"/>
          <p:cNvSpPr txBox="1">
            <a:spLocks noGrp="1"/>
          </p:cNvSpPr>
          <p:nvPr>
            <p:ph type="body" idx="15"/>
          </p:nvPr>
        </p:nvSpPr>
        <p:spPr>
          <a:xfrm>
            <a:off x="32905537" y="15011401"/>
            <a:ext cx="10052050"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8" name="Shape 168"/>
          <p:cNvSpPr txBox="1">
            <a:spLocks noGrp="1"/>
          </p:cNvSpPr>
          <p:nvPr>
            <p:ph type="body" idx="16"/>
          </p:nvPr>
        </p:nvSpPr>
        <p:spPr>
          <a:xfrm>
            <a:off x="32905537" y="25669876"/>
            <a:ext cx="10047017"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9" name="Shape 169"/>
          <p:cNvSpPr txBox="1">
            <a:spLocks noGrp="1"/>
          </p:cNvSpPr>
          <p:nvPr>
            <p:ph type="body" idx="17"/>
          </p:nvPr>
        </p:nvSpPr>
        <p:spPr>
          <a:xfrm>
            <a:off x="32905537" y="26436775"/>
            <a:ext cx="10052050"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70" name="Shape 170"/>
          <p:cNvSpPr txBox="1">
            <a:spLocks noGrp="1"/>
          </p:cNvSpPr>
          <p:nvPr>
            <p:ph type="body" idx="18"/>
          </p:nvPr>
        </p:nvSpPr>
        <p:spPr>
          <a:xfrm>
            <a:off x="5932592" y="3383946"/>
            <a:ext cx="31998968" cy="1280159"/>
          </a:xfrm>
          <a:prstGeom prst="rect">
            <a:avLst/>
          </a:prstGeom>
          <a:noFill/>
          <a:ln>
            <a:noFill/>
          </a:ln>
        </p:spPr>
        <p:txBody>
          <a:bodyPr lIns="91425" tIns="91425" rIns="91425" bIns="91425" anchor="t" anchorCtr="0"/>
          <a:lstStyle>
            <a:lvl1pPr marL="0" marR="0" lvl="0" indent="0" algn="ctr" rtl="0">
              <a:spcBef>
                <a:spcPts val="1200"/>
              </a:spcBef>
              <a:buClr>
                <a:schemeClr val="lt1"/>
              </a:buClr>
              <a:buFont typeface="Arial"/>
              <a:buNone/>
              <a:defRPr sz="60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71" name="Shape 171"/>
          <p:cNvSpPr txBox="1">
            <a:spLocks noGrp="1"/>
          </p:cNvSpPr>
          <p:nvPr>
            <p:ph type="body" idx="19"/>
          </p:nvPr>
        </p:nvSpPr>
        <p:spPr>
          <a:xfrm>
            <a:off x="5932592" y="2103786"/>
            <a:ext cx="31998968" cy="1280159"/>
          </a:xfrm>
          <a:prstGeom prst="rect">
            <a:avLst/>
          </a:prstGeom>
          <a:noFill/>
          <a:ln>
            <a:noFill/>
          </a:ln>
        </p:spPr>
        <p:txBody>
          <a:bodyPr lIns="91425" tIns="91425" rIns="91425" bIns="91425" anchor="t" anchorCtr="1"/>
          <a:lstStyle>
            <a:lvl1pPr marL="0" marR="0" lvl="0" indent="0" algn="ctr" rtl="0">
              <a:spcBef>
                <a:spcPts val="1760"/>
              </a:spcBef>
              <a:buClr>
                <a:schemeClr val="lt1"/>
              </a:buClr>
              <a:buFont typeface="Arial"/>
              <a:buNone/>
              <a:defRPr sz="88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72" name="Shape 172"/>
          <p:cNvSpPr txBox="1">
            <a:spLocks noGrp="1"/>
          </p:cNvSpPr>
          <p:nvPr>
            <p:ph type="body" idx="20"/>
          </p:nvPr>
        </p:nvSpPr>
        <p:spPr>
          <a:xfrm>
            <a:off x="5932592" y="465812"/>
            <a:ext cx="31998968" cy="1637973"/>
          </a:xfrm>
          <a:prstGeom prst="rect">
            <a:avLst/>
          </a:prstGeom>
          <a:noFill/>
          <a:ln>
            <a:noFill/>
          </a:ln>
        </p:spPr>
        <p:txBody>
          <a:bodyPr lIns="91425" tIns="91425" rIns="91425" bIns="91425" anchor="t" anchorCtr="1"/>
          <a:lstStyle>
            <a:lvl1pPr marL="0" marR="0" lvl="0" indent="0" algn="ctr" rtl="0">
              <a:spcBef>
                <a:spcPts val="2300"/>
              </a:spcBef>
              <a:buClr>
                <a:schemeClr val="lt1"/>
              </a:buClr>
              <a:buFont typeface="Arial"/>
              <a:buNone/>
              <a:defRPr sz="115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Standard 4 columns">
    <p:spTree>
      <p:nvGrpSpPr>
        <p:cNvPr id="1" name="Shape 46"/>
        <p:cNvGrpSpPr/>
        <p:nvPr/>
      </p:nvGrpSpPr>
      <p:grpSpPr>
        <a:xfrm>
          <a:off x="0" y="0"/>
          <a:ext cx="0" cy="0"/>
          <a:chOff x="0" y="0"/>
          <a:chExt cx="0" cy="0"/>
        </a:xfrm>
      </p:grpSpPr>
      <p:sp>
        <p:nvSpPr>
          <p:cNvPr id="47" name="Shape 47"/>
          <p:cNvSpPr txBox="1">
            <a:spLocks noGrp="1"/>
          </p:cNvSpPr>
          <p:nvPr>
            <p:ph type="body" idx="1"/>
          </p:nvPr>
        </p:nvSpPr>
        <p:spPr>
          <a:xfrm>
            <a:off x="904187" y="6378480"/>
            <a:ext cx="10056813"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body" idx="2"/>
          </p:nvPr>
        </p:nvSpPr>
        <p:spPr>
          <a:xfrm>
            <a:off x="922341" y="5548748"/>
            <a:ext cx="10048875"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body" idx="3"/>
          </p:nvPr>
        </p:nvSpPr>
        <p:spPr>
          <a:xfrm>
            <a:off x="922338" y="14212512"/>
            <a:ext cx="10050461"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0" name="Shape 50"/>
          <p:cNvSpPr txBox="1">
            <a:spLocks noGrp="1"/>
          </p:cNvSpPr>
          <p:nvPr>
            <p:ph type="body" idx="4"/>
          </p:nvPr>
        </p:nvSpPr>
        <p:spPr>
          <a:xfrm>
            <a:off x="11587164" y="6378480"/>
            <a:ext cx="10048873"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body" idx="5"/>
          </p:nvPr>
        </p:nvSpPr>
        <p:spPr>
          <a:xfrm>
            <a:off x="11587165" y="5548748"/>
            <a:ext cx="10048875"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body" idx="6"/>
          </p:nvPr>
        </p:nvSpPr>
        <p:spPr>
          <a:xfrm>
            <a:off x="22258339" y="6378480"/>
            <a:ext cx="10048873"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body" idx="7"/>
          </p:nvPr>
        </p:nvSpPr>
        <p:spPr>
          <a:xfrm>
            <a:off x="22250400" y="5548748"/>
            <a:ext cx="10058399"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4" name="Shape 54"/>
          <p:cNvSpPr txBox="1">
            <a:spLocks noGrp="1"/>
          </p:cNvSpPr>
          <p:nvPr>
            <p:ph type="body" idx="8"/>
          </p:nvPr>
        </p:nvSpPr>
        <p:spPr>
          <a:xfrm>
            <a:off x="32914028" y="5548748"/>
            <a:ext cx="10047017"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5" name="Shape 55"/>
          <p:cNvSpPr txBox="1">
            <a:spLocks noGrp="1"/>
          </p:cNvSpPr>
          <p:nvPr>
            <p:ph type="body" idx="9"/>
          </p:nvPr>
        </p:nvSpPr>
        <p:spPr>
          <a:xfrm>
            <a:off x="32914028" y="6378480"/>
            <a:ext cx="10047017"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body" idx="13"/>
          </p:nvPr>
        </p:nvSpPr>
        <p:spPr>
          <a:xfrm>
            <a:off x="32914028" y="14272737"/>
            <a:ext cx="10047017"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body" idx="14"/>
          </p:nvPr>
        </p:nvSpPr>
        <p:spPr>
          <a:xfrm>
            <a:off x="32914028" y="15011401"/>
            <a:ext cx="10052050"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body" idx="15"/>
          </p:nvPr>
        </p:nvSpPr>
        <p:spPr>
          <a:xfrm>
            <a:off x="32914028" y="25679401"/>
            <a:ext cx="10047017"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body" idx="16"/>
          </p:nvPr>
        </p:nvSpPr>
        <p:spPr>
          <a:xfrm>
            <a:off x="32914028" y="26433446"/>
            <a:ext cx="10052050"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body" idx="17"/>
          </p:nvPr>
        </p:nvSpPr>
        <p:spPr>
          <a:xfrm>
            <a:off x="904187" y="14951551"/>
            <a:ext cx="10056813"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body" idx="18"/>
          </p:nvPr>
        </p:nvSpPr>
        <p:spPr>
          <a:xfrm>
            <a:off x="5932592" y="3383946"/>
            <a:ext cx="31998968" cy="1280159"/>
          </a:xfrm>
          <a:prstGeom prst="rect">
            <a:avLst/>
          </a:prstGeom>
          <a:noFill/>
          <a:ln>
            <a:noFill/>
          </a:ln>
        </p:spPr>
        <p:txBody>
          <a:bodyPr lIns="91425" tIns="91425" rIns="91425" bIns="91425" anchor="t" anchorCtr="0"/>
          <a:lstStyle>
            <a:lvl1pPr marL="0" marR="0" lvl="0" indent="0" algn="ctr" rtl="0">
              <a:spcBef>
                <a:spcPts val="1200"/>
              </a:spcBef>
              <a:buClr>
                <a:schemeClr val="lt1"/>
              </a:buClr>
              <a:buFont typeface="Arial"/>
              <a:buNone/>
              <a:defRPr sz="60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body" idx="19"/>
          </p:nvPr>
        </p:nvSpPr>
        <p:spPr>
          <a:xfrm>
            <a:off x="5932592" y="2103786"/>
            <a:ext cx="31998968" cy="1280159"/>
          </a:xfrm>
          <a:prstGeom prst="rect">
            <a:avLst/>
          </a:prstGeom>
          <a:noFill/>
          <a:ln>
            <a:noFill/>
          </a:ln>
        </p:spPr>
        <p:txBody>
          <a:bodyPr lIns="91425" tIns="91425" rIns="91425" bIns="91425" anchor="t" anchorCtr="1"/>
          <a:lstStyle>
            <a:lvl1pPr marL="0" marR="0" lvl="0" indent="0" algn="ctr" rtl="0">
              <a:spcBef>
                <a:spcPts val="1760"/>
              </a:spcBef>
              <a:buClr>
                <a:schemeClr val="lt1"/>
              </a:buClr>
              <a:buFont typeface="Arial"/>
              <a:buNone/>
              <a:defRPr sz="88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body" idx="20"/>
          </p:nvPr>
        </p:nvSpPr>
        <p:spPr>
          <a:xfrm>
            <a:off x="5932592" y="465812"/>
            <a:ext cx="31998968" cy="1637973"/>
          </a:xfrm>
          <a:prstGeom prst="rect">
            <a:avLst/>
          </a:prstGeom>
          <a:noFill/>
          <a:ln>
            <a:noFill/>
          </a:ln>
        </p:spPr>
        <p:txBody>
          <a:bodyPr lIns="91425" tIns="91425" rIns="91425" bIns="91425" anchor="t" anchorCtr="1"/>
          <a:lstStyle>
            <a:lvl1pPr marL="0" marR="0" lvl="0" indent="0" algn="ctr" rtl="0">
              <a:spcBef>
                <a:spcPts val="2300"/>
              </a:spcBef>
              <a:buClr>
                <a:schemeClr val="lt1"/>
              </a:buClr>
              <a:buFont typeface="Arial"/>
              <a:buNone/>
              <a:defRPr sz="115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937226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jpg"/><Relationship Id="rId12" Type="http://schemas.openxmlformats.org/officeDocument/2006/relationships/image" Target="../media/image9.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hyperlink" Target="http://www.facebook.com/pages/PosterPresentationscom/217914411419?v=app_4949752878&amp;ref=ts" TargetMode="External"/><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jpg"/><Relationship Id="rId13" Type="http://schemas.openxmlformats.org/officeDocument/2006/relationships/image" Target="../media/image9.png"/><Relationship Id="rId3" Type="http://schemas.openxmlformats.org/officeDocument/2006/relationships/theme" Target="../theme/theme2.xml"/><Relationship Id="rId7" Type="http://schemas.openxmlformats.org/officeDocument/2006/relationships/hyperlink" Target="http://www.facebook.com/pages/PosterPresentationscom/217914411419?v=app_4949752878&amp;ref=ts" TargetMode="External"/><Relationship Id="rId12" Type="http://schemas.openxmlformats.org/officeDocument/2006/relationships/image" Target="../media/image8.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7.png"/><Relationship Id="rId5" Type="http://schemas.openxmlformats.org/officeDocument/2006/relationships/image" Target="../media/image2.png"/><Relationship Id="rId10"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image" Target="../media/image5.png"/><Relationship Id="rId14"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2C3F71"/>
            </a:gs>
            <a:gs pos="34000">
              <a:srgbClr val="B3BBC9"/>
            </a:gs>
            <a:gs pos="100000">
              <a:srgbClr val="E1E7F4"/>
            </a:gs>
          </a:gsLst>
          <a:lin ang="16200000" scaled="0"/>
        </a:gradFill>
        <a:effectLst/>
      </p:bgPr>
    </p:bg>
    <p:spTree>
      <p:nvGrpSpPr>
        <p:cNvPr id="1" name="Shape 64"/>
        <p:cNvGrpSpPr/>
        <p:nvPr/>
      </p:nvGrpSpPr>
      <p:grpSpPr>
        <a:xfrm>
          <a:off x="0" y="0"/>
          <a:ext cx="0" cy="0"/>
          <a:chOff x="0" y="0"/>
          <a:chExt cx="0" cy="0"/>
        </a:xfrm>
      </p:grpSpPr>
      <p:sp>
        <p:nvSpPr>
          <p:cNvPr id="65" name="Shape 65"/>
          <p:cNvSpPr/>
          <p:nvPr/>
        </p:nvSpPr>
        <p:spPr>
          <a:xfrm>
            <a:off x="0" y="0"/>
            <a:ext cx="43891199" cy="4800600"/>
          </a:xfrm>
          <a:prstGeom prst="rect">
            <a:avLst/>
          </a:prstGeom>
          <a:solidFill>
            <a:srgbClr val="425EA9"/>
          </a:solidFill>
          <a:ln w="9525" cap="flat" cmpd="sng">
            <a:solidFill>
              <a:schemeClr val="dk1"/>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None/>
            </a:pPr>
            <a:endParaRPr sz="8600">
              <a:solidFill>
                <a:schemeClr val="dk1"/>
              </a:solidFill>
              <a:latin typeface="Calibri"/>
              <a:ea typeface="Calibri"/>
              <a:cs typeface="Calibri"/>
              <a:sym typeface="Calibri"/>
            </a:endParaRPr>
          </a:p>
        </p:txBody>
      </p:sp>
      <p:sp>
        <p:nvSpPr>
          <p:cNvPr id="66" name="Shape 66"/>
          <p:cNvSpPr/>
          <p:nvPr/>
        </p:nvSpPr>
        <p:spPr>
          <a:xfrm>
            <a:off x="0" y="4805362"/>
            <a:ext cx="43891199" cy="152399"/>
          </a:xfrm>
          <a:prstGeom prst="rect">
            <a:avLst/>
          </a:prstGeom>
          <a:solidFill>
            <a:srgbClr val="2C3F71"/>
          </a:solidFill>
          <a:ln>
            <a:noFill/>
          </a:ln>
        </p:spPr>
        <p:txBody>
          <a:bodyPr lIns="91425" tIns="45700" rIns="91425" bIns="45700" anchor="ctr" anchorCtr="0">
            <a:noAutofit/>
          </a:bodyPr>
          <a:lstStyle/>
          <a:p>
            <a:pPr marL="0" marR="0" lvl="0" indent="0" algn="l" rtl="0">
              <a:spcBef>
                <a:spcPts val="0"/>
              </a:spcBef>
              <a:buNone/>
            </a:pPr>
            <a:endParaRPr sz="8600">
              <a:solidFill>
                <a:schemeClr val="dk1"/>
              </a:solidFill>
              <a:latin typeface="Calibri"/>
              <a:ea typeface="Calibri"/>
              <a:cs typeface="Calibri"/>
              <a:sym typeface="Calibri"/>
            </a:endParaRPr>
          </a:p>
        </p:txBody>
      </p:sp>
      <p:cxnSp>
        <p:nvCxnSpPr>
          <p:cNvPr id="67" name="Shape 67"/>
          <p:cNvCxnSpPr/>
          <p:nvPr/>
        </p:nvCxnSpPr>
        <p:spPr>
          <a:xfrm rot="10800000" flipH="1">
            <a:off x="-13946601" y="11526117"/>
            <a:ext cx="13577436" cy="817"/>
          </a:xfrm>
          <a:prstGeom prst="straightConnector1">
            <a:avLst/>
          </a:prstGeom>
          <a:noFill/>
          <a:ln w="9525" cap="flat" cmpd="sng">
            <a:solidFill>
              <a:srgbClr val="F2F2F2"/>
            </a:solidFill>
            <a:prstDash val="solid"/>
            <a:round/>
            <a:headEnd type="none" w="med" len="med"/>
            <a:tailEnd type="none" w="med" len="med"/>
          </a:ln>
        </p:spPr>
      </p:cxnSp>
      <p:sp>
        <p:nvSpPr>
          <p:cNvPr id="68" name="Shape 68"/>
          <p:cNvSpPr/>
          <p:nvPr/>
        </p:nvSpPr>
        <p:spPr>
          <a:xfrm>
            <a:off x="922337" y="5392017"/>
            <a:ext cx="13577436" cy="26736674"/>
          </a:xfrm>
          <a:prstGeom prst="roundRect">
            <a:avLst>
              <a:gd name="adj" fmla="val 5862"/>
            </a:avLst>
          </a:prstGeom>
          <a:gradFill>
            <a:gsLst>
              <a:gs pos="0">
                <a:srgbClr val="CDD2DE"/>
              </a:gs>
              <a:gs pos="100000">
                <a:srgbClr val="F3F5FA"/>
              </a:gs>
            </a:gsLst>
            <a:lin ang="16200000" scaled="0"/>
          </a:gradFill>
          <a:ln w="25400" cap="flat" cmpd="sng">
            <a:solidFill>
              <a:srgbClr val="2C3F71">
                <a:alpha val="57647"/>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sp>
        <p:nvSpPr>
          <p:cNvPr id="69" name="Shape 69"/>
          <p:cNvSpPr/>
          <p:nvPr/>
        </p:nvSpPr>
        <p:spPr>
          <a:xfrm>
            <a:off x="15154504" y="5392017"/>
            <a:ext cx="13577436" cy="26736674"/>
          </a:xfrm>
          <a:prstGeom prst="roundRect">
            <a:avLst>
              <a:gd name="adj" fmla="val 5862"/>
            </a:avLst>
          </a:prstGeom>
          <a:gradFill>
            <a:gsLst>
              <a:gs pos="0">
                <a:srgbClr val="CDD2DE"/>
              </a:gs>
              <a:gs pos="100000">
                <a:srgbClr val="F3F5FA"/>
              </a:gs>
            </a:gsLst>
            <a:lin ang="16200000" scaled="0"/>
          </a:gradFill>
          <a:ln w="25400" cap="flat" cmpd="sng">
            <a:solidFill>
              <a:srgbClr val="2C3F71">
                <a:alpha val="57647"/>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sp>
        <p:nvSpPr>
          <p:cNvPr id="70" name="Shape 70"/>
          <p:cNvSpPr/>
          <p:nvPr/>
        </p:nvSpPr>
        <p:spPr>
          <a:xfrm>
            <a:off x="29386668" y="5392017"/>
            <a:ext cx="13577436" cy="26736674"/>
          </a:xfrm>
          <a:prstGeom prst="roundRect">
            <a:avLst>
              <a:gd name="adj" fmla="val 5862"/>
            </a:avLst>
          </a:prstGeom>
          <a:gradFill>
            <a:gsLst>
              <a:gs pos="0">
                <a:srgbClr val="CDD2DE"/>
              </a:gs>
              <a:gs pos="100000">
                <a:srgbClr val="F3F5FA"/>
              </a:gs>
            </a:gsLst>
            <a:lin ang="16200000" scaled="0"/>
          </a:gradFill>
          <a:ln w="25400" cap="flat" cmpd="sng">
            <a:solidFill>
              <a:srgbClr val="2C3F71">
                <a:alpha val="57647"/>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grpSp>
        <p:nvGrpSpPr>
          <p:cNvPr id="71" name="Shape 71"/>
          <p:cNvGrpSpPr/>
          <p:nvPr/>
        </p:nvGrpSpPr>
        <p:grpSpPr>
          <a:xfrm>
            <a:off x="44157837" y="-55065"/>
            <a:ext cx="11062138" cy="32973464"/>
            <a:chOff x="44157837" y="-55065"/>
            <a:chExt cx="11062138" cy="32973464"/>
          </a:xfrm>
        </p:grpSpPr>
        <p:sp>
          <p:nvSpPr>
            <p:cNvPr id="72" name="Shape 72"/>
            <p:cNvSpPr/>
            <p:nvPr/>
          </p:nvSpPr>
          <p:spPr>
            <a:xfrm>
              <a:off x="44157837" y="-55065"/>
              <a:ext cx="11062138" cy="32973464"/>
            </a:xfrm>
            <a:prstGeom prst="rect">
              <a:avLst/>
            </a:prstGeom>
            <a:solidFill>
              <a:srgbClr val="0C0C0C"/>
            </a:solidFill>
            <a:ln>
              <a:noFill/>
            </a:ln>
          </p:spPr>
          <p:txBody>
            <a:bodyPr lIns="457200" tIns="457200" rIns="457200" bIns="0" anchor="t" anchorCtr="0">
              <a:noAutofit/>
            </a:bodyPr>
            <a:lstStyle/>
            <a:p>
              <a:pPr marL="0" marR="0" lvl="0" indent="0" algn="ctr" rtl="0">
                <a:spcBef>
                  <a:spcPts val="0"/>
                </a:spcBef>
                <a:buSzPct val="25000"/>
                <a:buNone/>
              </a:pPr>
              <a:r>
                <a:rPr lang="en-US" sz="4000" b="1">
                  <a:solidFill>
                    <a:schemeClr val="lt1"/>
                  </a:solidFill>
                  <a:latin typeface="Trebuchet MS"/>
                  <a:ea typeface="Trebuchet MS"/>
                  <a:cs typeface="Trebuchet MS"/>
                  <a:sym typeface="Trebuchet MS"/>
                </a:rPr>
                <a:t>QUICK START (cont.)</a:t>
              </a:r>
            </a:p>
            <a:p>
              <a:pPr marL="0" marR="0" lvl="0" indent="0" algn="ctr" rtl="0">
                <a:spcBef>
                  <a:spcPts val="0"/>
                </a:spcBef>
                <a:buNone/>
              </a:pPr>
              <a:endParaRPr sz="3600" b="1">
                <a:solidFill>
                  <a:schemeClr val="lt1"/>
                </a:solidFill>
                <a:latin typeface="Trebuchet MS"/>
                <a:ea typeface="Trebuchet MS"/>
                <a:cs typeface="Trebuchet MS"/>
                <a:sym typeface="Trebuchet MS"/>
              </a:endParaRPr>
            </a:p>
            <a:p>
              <a:pPr marL="0" marR="0" lvl="0" indent="0" algn="ctr" rtl="0">
                <a:spcBef>
                  <a:spcPts val="0"/>
                </a:spcBef>
                <a:spcAft>
                  <a:spcPts val="0"/>
                </a:spcAft>
                <a:buSzPct val="25000"/>
                <a:buNone/>
              </a:pPr>
              <a:r>
                <a:rPr lang="en-US" sz="3200" b="1">
                  <a:solidFill>
                    <a:srgbClr val="FFC000"/>
                  </a:solidFill>
                  <a:latin typeface="Trebuchet MS"/>
                  <a:ea typeface="Trebuchet MS"/>
                  <a:cs typeface="Trebuchet MS"/>
                  <a:sym typeface="Trebuchet MS"/>
                </a:rPr>
                <a:t>How to change the template color theme</a:t>
              </a:r>
            </a:p>
            <a:p>
              <a:pPr marL="0" marR="0" lvl="2"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You can easily change the color theme of your poster by going to the DESIGN menu, click on COLORS, and choose the color theme of your choice. You can also create your own color theme.</a:t>
              </a:r>
            </a:p>
            <a:p>
              <a:pPr marL="0" marR="0" lvl="2" indent="0" algn="l" rtl="0">
                <a:lnSpc>
                  <a:spcPct val="100000"/>
                </a:lnSpc>
                <a:spcBef>
                  <a:spcPts val="0"/>
                </a:spcBef>
                <a:spcAft>
                  <a:spcPts val="0"/>
                </a:spcAft>
                <a:buClr>
                  <a:schemeClr val="lt1"/>
                </a:buClr>
                <a:buFont typeface="Calibri"/>
                <a:buNone/>
              </a:pPr>
              <a:endParaRPr sz="2400" b="0" i="0" u="none" strike="noStrike" cap="none">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You can also manually change the color of your background by going to VIEW &gt; SLIDE MASTER.  After you finish working on the master be sure to go to VIEW &gt; NORMAL to continue working on your poster.</a:t>
              </a: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How to add Text</a:t>
              </a:r>
            </a:p>
            <a:p>
              <a:pPr marL="3265488" marR="0" lvl="2" indent="-1587" algn="l" rtl="0">
                <a:spcBef>
                  <a:spcPts val="0"/>
                </a:spcBef>
                <a:buSzPct val="25000"/>
                <a:buNone/>
              </a:pPr>
              <a:r>
                <a:rPr lang="en-US" sz="2400" b="0" i="0" u="none" strike="noStrike" cap="none">
                  <a:solidFill>
                    <a:srgbClr val="BFBFBF"/>
                  </a:solidFill>
                  <a:latin typeface="Trebuchet MS"/>
                  <a:ea typeface="Trebuchet MS"/>
                  <a:cs typeface="Trebuchet MS"/>
                  <a:sym typeface="Trebuchet MS"/>
                </a:rPr>
                <a:t>The template comes with a number of pre-formatted placeholders for headers and text blocks. You can add more blocks by copying and pasting the existing ones or by adding a text box from the HOME menu. </a:t>
              </a:r>
            </a:p>
            <a:p>
              <a:pPr marL="1518341" marR="0" lvl="2" indent="-7041" algn="l" rtl="0">
                <a:spcBef>
                  <a:spcPts val="0"/>
                </a:spcBef>
                <a:spcAft>
                  <a:spcPts val="0"/>
                </a:spcAft>
                <a:buNone/>
              </a:pPr>
              <a:endParaRPr sz="2400" b="0" i="0" u="none" strike="noStrike" cap="none">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BFBFBF"/>
                </a:buClr>
                <a:buSzPct val="25000"/>
                <a:buFont typeface="Trebuchet MS"/>
                <a:buNone/>
              </a:pPr>
              <a:r>
                <a:rPr lang="en-US" sz="2400" b="0">
                  <a:solidFill>
                    <a:srgbClr val="BFBFBF"/>
                  </a:solidFill>
                  <a:latin typeface="Trebuchet MS"/>
                  <a:ea typeface="Trebuchet MS"/>
                  <a:cs typeface="Trebuchet MS"/>
                  <a:sym typeface="Trebuchet MS"/>
                </a:rPr>
                <a:t> </a:t>
              </a:r>
              <a:r>
                <a:rPr lang="en-US" sz="3200" b="1" i="0" u="none" strike="noStrike" cap="none">
                  <a:solidFill>
                    <a:srgbClr val="FFC000"/>
                  </a:solidFill>
                  <a:latin typeface="Trebuchet MS"/>
                  <a:ea typeface="Trebuchet MS"/>
                  <a:cs typeface="Trebuchet MS"/>
                  <a:sym typeface="Trebuchet MS"/>
                </a:rPr>
                <a:t>Text size</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Adjust the size of your text based on how much content you have to present. The default template text offers a good starting point. Follow the conference requirements.</a:t>
              </a:r>
            </a:p>
            <a:p>
              <a:pPr marL="1518341" marR="0" lvl="2" indent="-7041" algn="l" rtl="0">
                <a:spcBef>
                  <a:spcPts val="0"/>
                </a:spcBef>
                <a:buNone/>
              </a:pPr>
              <a:endParaRPr sz="2400" b="0" i="0" u="none" strike="noStrike" cap="none">
                <a:solidFill>
                  <a:srgbClr val="BFBFBF"/>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How to add Tables</a:t>
              </a:r>
            </a:p>
            <a:p>
              <a:pPr marL="1730375" marR="0" lvl="1" indent="-3175" algn="l" rtl="0">
                <a:spcBef>
                  <a:spcPts val="0"/>
                </a:spcBef>
                <a:buSzPct val="25000"/>
                <a:buNone/>
              </a:pPr>
              <a:r>
                <a:rPr lang="en-US" sz="2400" b="0" i="0" u="none" strike="noStrike" cap="none">
                  <a:solidFill>
                    <a:srgbClr val="BFBFBF"/>
                  </a:solidFill>
                  <a:latin typeface="Trebuchet MS"/>
                  <a:ea typeface="Trebuchet MS"/>
                  <a:cs typeface="Trebuchet MS"/>
                  <a:sym typeface="Trebuchet MS"/>
                </a:rPr>
                <a:t>To add a table from scratch go to the INSERT menu and </a:t>
              </a:r>
              <a:br>
                <a:rPr lang="en-US" sz="2400" b="0" i="0" u="none" strike="noStrike" cap="none">
                  <a:solidFill>
                    <a:srgbClr val="BFBFBF"/>
                  </a:solidFill>
                  <a:latin typeface="Trebuchet MS"/>
                  <a:ea typeface="Trebuchet MS"/>
                  <a:cs typeface="Trebuchet MS"/>
                  <a:sym typeface="Trebuchet MS"/>
                </a:rPr>
              </a:br>
              <a:r>
                <a:rPr lang="en-US" sz="2400" b="0" i="0" u="none" strike="noStrike" cap="none">
                  <a:solidFill>
                    <a:srgbClr val="BFBFBF"/>
                  </a:solidFill>
                  <a:latin typeface="Trebuchet MS"/>
                  <a:ea typeface="Trebuchet MS"/>
                  <a:cs typeface="Trebuchet MS"/>
                  <a:sym typeface="Trebuchet MS"/>
                </a:rPr>
                <a:t>click on TABLE. A drop-down box will help you select rows and columns. </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You can also copy and a paste a table from Word or another PowerPoint document. A pasted table may need to be re-formatted by RIGHT-CLICK &gt; FORMAT SHAPE, TEXT BOX, Margins.</a:t>
              </a:r>
            </a:p>
            <a:p>
              <a:pPr marL="0" marR="0" lvl="0" indent="0" algn="l" rtl="0">
                <a:spcBef>
                  <a:spcPts val="0"/>
                </a:spcBef>
                <a:spcAft>
                  <a:spcPts val="0"/>
                </a:spcAft>
                <a:buNone/>
              </a:pPr>
              <a:endParaRPr sz="2400" b="0">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Graphs / Charts</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You can simply copy and paste charts and graphs from Excel or Word. Some reformatting may be required depending on how the original document has been created.</a:t>
              </a:r>
            </a:p>
            <a:p>
              <a:pPr marL="0" marR="0" lvl="0" indent="0" algn="l" rtl="0">
                <a:lnSpc>
                  <a:spcPct val="100000"/>
                </a:lnSpc>
                <a:spcBef>
                  <a:spcPts val="0"/>
                </a:spcBef>
                <a:spcAft>
                  <a:spcPts val="0"/>
                </a:spcAft>
                <a:buClr>
                  <a:schemeClr val="lt1"/>
                </a:buClr>
                <a:buFont typeface="Calibri"/>
                <a:buNone/>
              </a:pPr>
              <a:endParaRPr sz="2400" b="0" i="0" u="none" strike="noStrike" cap="none">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How to change the column configuration</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RIGHT-CLICK on the poster background and select LAYOUT to see the column options available for this template. The poster columns can also be customized on the Master. VIEW &gt; MASTER.</a:t>
              </a:r>
            </a:p>
            <a:p>
              <a:pPr marL="0" marR="0" lvl="0" indent="0" algn="ctr" rtl="0">
                <a:lnSpc>
                  <a:spcPct val="100000"/>
                </a:lnSpc>
                <a:spcBef>
                  <a:spcPts val="0"/>
                </a:spcBef>
                <a:spcAft>
                  <a:spcPts val="0"/>
                </a:spcAft>
                <a:buClr>
                  <a:schemeClr val="lt1"/>
                </a:buClr>
                <a:buFont typeface="Calibri"/>
                <a:buNone/>
              </a:pPr>
              <a:endParaRPr sz="3200" b="1" i="0" u="none" strike="noStrike" cap="none">
                <a:solidFill>
                  <a:srgbClr val="FFC000"/>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How to remove the info bars</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rtl="0">
                <a:lnSpc>
                  <a:spcPct val="100000"/>
                </a:lnSpc>
                <a:spcBef>
                  <a:spcPts val="0"/>
                </a:spcBef>
                <a:spcAft>
                  <a:spcPts val="0"/>
                </a:spcAft>
                <a:buClr>
                  <a:schemeClr val="lt1"/>
                </a:buClr>
                <a:buFont typeface="Calibri"/>
                <a:buNone/>
              </a:pPr>
              <a:endParaRPr sz="2400" b="0" i="0" u="none" strike="noStrike" cap="none">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Save your work</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Save your template as a PowerPoint document. For printing, save as PowerPoint or “Print-quality” PDF.</a:t>
              </a:r>
            </a:p>
            <a:p>
              <a:pPr marL="0" marR="0" lvl="0" indent="0" algn="l" rtl="0">
                <a:lnSpc>
                  <a:spcPct val="100000"/>
                </a:lnSpc>
                <a:spcBef>
                  <a:spcPts val="0"/>
                </a:spcBef>
                <a:spcAft>
                  <a:spcPts val="0"/>
                </a:spcAft>
                <a:buClr>
                  <a:schemeClr val="lt1"/>
                </a:buClr>
                <a:buFont typeface="Calibri"/>
                <a:buNone/>
              </a:pPr>
              <a:endParaRPr sz="2400" b="0">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Print your poster</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rtl="0">
                <a:lnSpc>
                  <a:spcPct val="100000"/>
                </a:lnSpc>
                <a:spcBef>
                  <a:spcPts val="0"/>
                </a:spcBef>
                <a:spcAft>
                  <a:spcPts val="0"/>
                </a:spcAft>
                <a:buClr>
                  <a:schemeClr val="lt1"/>
                </a:buClr>
                <a:buFont typeface="Calibri"/>
                <a:buNone/>
              </a:pPr>
              <a:endParaRPr sz="2800" b="0" i="0" u="none" strike="noStrike" cap="none">
                <a:solidFill>
                  <a:srgbClr val="BFBFBF"/>
                </a:solidFill>
                <a:latin typeface="Trebuchet MS"/>
                <a:ea typeface="Trebuchet MS"/>
                <a:cs typeface="Trebuchet MS"/>
                <a:sym typeface="Trebuchet MS"/>
              </a:endParaRPr>
            </a:p>
          </p:txBody>
        </p:sp>
        <p:pic>
          <p:nvPicPr>
            <p:cNvPr id="73" name="Shape 73"/>
            <p:cNvPicPr preferRelativeResize="0"/>
            <p:nvPr/>
          </p:nvPicPr>
          <p:blipFill rotWithShape="1">
            <a:blip r:embed="rId3">
              <a:alphaModFix/>
            </a:blip>
            <a:srcRect/>
            <a:stretch/>
          </p:blipFill>
          <p:spPr>
            <a:xfrm>
              <a:off x="46915678" y="3349444"/>
              <a:ext cx="5586150" cy="2063772"/>
            </a:xfrm>
            <a:prstGeom prst="rect">
              <a:avLst/>
            </a:prstGeom>
            <a:noFill/>
            <a:ln>
              <a:noFill/>
            </a:ln>
          </p:spPr>
        </p:pic>
        <p:pic>
          <p:nvPicPr>
            <p:cNvPr id="74" name="Shape 74"/>
            <p:cNvPicPr preferRelativeResize="0"/>
            <p:nvPr/>
          </p:nvPicPr>
          <p:blipFill rotWithShape="1">
            <a:blip r:embed="rId4">
              <a:alphaModFix/>
            </a:blip>
            <a:srcRect/>
            <a:stretch/>
          </p:blipFill>
          <p:spPr>
            <a:xfrm>
              <a:off x="44621818" y="7740039"/>
              <a:ext cx="2969583" cy="1370576"/>
            </a:xfrm>
            <a:prstGeom prst="rect">
              <a:avLst/>
            </a:prstGeom>
            <a:noFill/>
            <a:ln>
              <a:noFill/>
            </a:ln>
          </p:spPr>
        </p:pic>
        <p:pic>
          <p:nvPicPr>
            <p:cNvPr id="75" name="Shape 75"/>
            <p:cNvPicPr preferRelativeResize="0"/>
            <p:nvPr/>
          </p:nvPicPr>
          <p:blipFill rotWithShape="1">
            <a:blip r:embed="rId5">
              <a:alphaModFix/>
            </a:blip>
            <a:srcRect/>
            <a:stretch/>
          </p:blipFill>
          <p:spPr>
            <a:xfrm>
              <a:off x="44629618" y="12347263"/>
              <a:ext cx="1482266" cy="992161"/>
            </a:xfrm>
            <a:prstGeom prst="rect">
              <a:avLst/>
            </a:prstGeom>
            <a:noFill/>
            <a:ln>
              <a:noFill/>
            </a:ln>
          </p:spPr>
        </p:pic>
        <p:grpSp>
          <p:nvGrpSpPr>
            <p:cNvPr id="76" name="Shape 76"/>
            <p:cNvGrpSpPr/>
            <p:nvPr/>
          </p:nvGrpSpPr>
          <p:grpSpPr>
            <a:xfrm>
              <a:off x="44487209" y="29414562"/>
              <a:ext cx="10354212" cy="1265612"/>
              <a:chOff x="44200453" y="28362387"/>
              <a:chExt cx="9771398" cy="1090622"/>
            </a:xfrm>
          </p:grpSpPr>
          <p:sp>
            <p:nvSpPr>
              <p:cNvPr id="77" name="Shape 77"/>
              <p:cNvSpPr/>
              <p:nvPr/>
            </p:nvSpPr>
            <p:spPr>
              <a:xfrm>
                <a:off x="44200453" y="28362387"/>
                <a:ext cx="9771398" cy="1090622"/>
              </a:xfrm>
              <a:prstGeom prst="roundRect">
                <a:avLst>
                  <a:gd name="adj" fmla="val 16667"/>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pic>
            <p:nvPicPr>
              <p:cNvPr id="78" name="Shape 78" descr="http://t2.gstatic.com/images?q=tbn:ANd9GcR4APHC6TT9w54M2zn_pvCiBxUNcspYPoVxirLRphBoJabfSvu7zw">
                <a:hlinkClick r:id="rId6"/>
              </p:cNvPr>
              <p:cNvPicPr preferRelativeResize="0"/>
              <p:nvPr/>
            </p:nvPicPr>
            <p:blipFill rotWithShape="1">
              <a:blip r:embed="rId7">
                <a:alphaModFix/>
              </a:blip>
              <a:srcRect/>
              <a:stretch/>
            </p:blipFill>
            <p:spPr>
              <a:xfrm>
                <a:off x="44326393" y="28460718"/>
                <a:ext cx="914400" cy="914399"/>
              </a:xfrm>
              <a:prstGeom prst="rect">
                <a:avLst/>
              </a:prstGeom>
              <a:noFill/>
              <a:ln>
                <a:noFill/>
              </a:ln>
            </p:spPr>
          </p:pic>
          <p:sp>
            <p:nvSpPr>
              <p:cNvPr id="79" name="Shape 79"/>
              <p:cNvSpPr txBox="1"/>
              <p:nvPr/>
            </p:nvSpPr>
            <p:spPr>
              <a:xfrm>
                <a:off x="45300662" y="28552306"/>
                <a:ext cx="8671189" cy="71609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a:solidFill>
                      <a:schemeClr val="dk2"/>
                    </a:solidFill>
                    <a:latin typeface="Trebuchet MS"/>
                    <a:ea typeface="Trebuchet MS"/>
                    <a:cs typeface="Trebuchet MS"/>
                    <a:sym typeface="Trebuchet MS"/>
                  </a:rPr>
                  <a:t>Student discounts are available on our Facebook page.</a:t>
                </a:r>
                <a:br>
                  <a:rPr lang="en-US" sz="2400">
                    <a:solidFill>
                      <a:schemeClr val="dk2"/>
                    </a:solidFill>
                    <a:latin typeface="Trebuchet MS"/>
                    <a:ea typeface="Trebuchet MS"/>
                    <a:cs typeface="Trebuchet MS"/>
                    <a:sym typeface="Trebuchet MS"/>
                  </a:rPr>
                </a:br>
                <a:r>
                  <a:rPr lang="en-US" sz="2400">
                    <a:solidFill>
                      <a:schemeClr val="dk2"/>
                    </a:solidFill>
                    <a:latin typeface="Trebuchet MS"/>
                    <a:ea typeface="Trebuchet MS"/>
                    <a:cs typeface="Trebuchet MS"/>
                    <a:sym typeface="Trebuchet MS"/>
                  </a:rPr>
                  <a:t>Go to </a:t>
                </a:r>
                <a:r>
                  <a:rPr lang="en-US" sz="2400" u="sng">
                    <a:solidFill>
                      <a:schemeClr val="dk2"/>
                    </a:solidFill>
                    <a:latin typeface="Trebuchet MS"/>
                    <a:ea typeface="Trebuchet MS"/>
                    <a:cs typeface="Trebuchet MS"/>
                    <a:sym typeface="Trebuchet MS"/>
                  </a:rPr>
                  <a:t>PosterPresentations.com</a:t>
                </a:r>
                <a:r>
                  <a:rPr lang="en-US" sz="2400">
                    <a:solidFill>
                      <a:schemeClr val="dk2"/>
                    </a:solidFill>
                    <a:latin typeface="Trebuchet MS"/>
                    <a:ea typeface="Trebuchet MS"/>
                    <a:cs typeface="Trebuchet MS"/>
                    <a:sym typeface="Trebuchet MS"/>
                  </a:rPr>
                  <a:t> and click on the FB icon. </a:t>
                </a:r>
              </a:p>
            </p:txBody>
          </p:sp>
        </p:grpSp>
        <p:sp>
          <p:nvSpPr>
            <p:cNvPr id="80" name="Shape 80"/>
            <p:cNvSpPr txBox="1"/>
            <p:nvPr/>
          </p:nvSpPr>
          <p:spPr>
            <a:xfrm>
              <a:off x="44262809" y="31169781"/>
              <a:ext cx="6870215" cy="1399637"/>
            </a:xfrm>
            <a:prstGeom prst="rect">
              <a:avLst/>
            </a:prstGeom>
            <a:noFill/>
            <a:ln>
              <a:noFill/>
            </a:ln>
          </p:spPr>
          <p:txBody>
            <a:bodyPr lIns="65300" tIns="32650" rIns="65300" bIns="32650" anchor="t" anchorCtr="0">
              <a:noAutofit/>
            </a:bodyPr>
            <a:lstStyle/>
            <a:p>
              <a:pPr marL="0" marR="0" lvl="0" indent="0" algn="l" rtl="0">
                <a:lnSpc>
                  <a:spcPct val="92857"/>
                </a:lnSpc>
                <a:spcBef>
                  <a:spcPts val="0"/>
                </a:spcBef>
                <a:buSzPct val="25000"/>
                <a:buNone/>
              </a:pPr>
              <a:r>
                <a:rPr lang="en-US" sz="2800">
                  <a:solidFill>
                    <a:schemeClr val="lt1"/>
                  </a:solidFill>
                  <a:latin typeface="Calibri"/>
                  <a:ea typeface="Calibri"/>
                  <a:cs typeface="Calibri"/>
                  <a:sym typeface="Calibri"/>
                </a:rPr>
                <a:t>© 2015 PosterPresentations.com</a:t>
              </a:r>
              <a:br>
                <a:rPr lang="en-US" sz="2800">
                  <a:solidFill>
                    <a:schemeClr val="lt1"/>
                  </a:solidFill>
                  <a:latin typeface="Calibri"/>
                  <a:ea typeface="Calibri"/>
                  <a:cs typeface="Calibri"/>
                  <a:sym typeface="Calibri"/>
                </a:rPr>
              </a:br>
              <a:r>
                <a:rPr lang="en-US" sz="2800">
                  <a:solidFill>
                    <a:schemeClr val="lt1"/>
                  </a:solidFill>
                  <a:latin typeface="Calibri"/>
                  <a:ea typeface="Calibri"/>
                  <a:cs typeface="Calibri"/>
                  <a:sym typeface="Calibri"/>
                </a:rPr>
                <a:t>    </a:t>
              </a:r>
              <a:r>
                <a:rPr lang="en-US" sz="2400">
                  <a:solidFill>
                    <a:schemeClr val="lt1"/>
                  </a:solidFill>
                  <a:latin typeface="Calibri"/>
                  <a:ea typeface="Calibri"/>
                  <a:cs typeface="Calibri"/>
                  <a:sym typeface="Calibri"/>
                </a:rPr>
                <a:t>2117 Fourth Street , Unit C        </a:t>
              </a:r>
            </a:p>
            <a:p>
              <a:pPr marL="0" marR="0" lvl="0" indent="0" algn="l" rtl="0">
                <a:lnSpc>
                  <a:spcPct val="108333"/>
                </a:lnSpc>
                <a:spcBef>
                  <a:spcPts val="0"/>
                </a:spcBef>
                <a:buSzPct val="25000"/>
                <a:buNone/>
              </a:pPr>
              <a:r>
                <a:rPr lang="en-US" sz="2400">
                  <a:solidFill>
                    <a:schemeClr val="lt1"/>
                  </a:solidFill>
                  <a:latin typeface="Calibri"/>
                  <a:ea typeface="Calibri"/>
                  <a:cs typeface="Calibri"/>
                  <a:sym typeface="Calibri"/>
                </a:rPr>
                <a:t>     Berkeley CA </a:t>
              </a:r>
              <a:r>
                <a:rPr lang="en-US" sz="2000">
                  <a:solidFill>
                    <a:schemeClr val="lt1"/>
                  </a:solidFill>
                  <a:latin typeface="Calibri"/>
                  <a:ea typeface="Calibri"/>
                  <a:cs typeface="Calibri"/>
                  <a:sym typeface="Calibri"/>
                </a:rPr>
                <a:t>94710</a:t>
              </a:r>
              <a:br>
                <a:rPr lang="en-US" sz="2400">
                  <a:solidFill>
                    <a:schemeClr val="lt1"/>
                  </a:solidFill>
                  <a:latin typeface="Calibri"/>
                  <a:ea typeface="Calibri"/>
                  <a:cs typeface="Calibri"/>
                  <a:sym typeface="Calibri"/>
                </a:rPr>
              </a:br>
              <a:r>
                <a:rPr lang="en-US" sz="2400">
                  <a:solidFill>
                    <a:schemeClr val="lt1"/>
                  </a:solidFill>
                  <a:latin typeface="Calibri"/>
                  <a:ea typeface="Calibri"/>
                  <a:cs typeface="Calibri"/>
                  <a:sym typeface="Calibri"/>
                </a:rPr>
                <a:t>    </a:t>
              </a:r>
              <a:r>
                <a:rPr lang="en-US" sz="2400" b="1">
                  <a:solidFill>
                    <a:srgbClr val="FFFF00"/>
                  </a:solidFill>
                  <a:latin typeface="Calibri"/>
                  <a:ea typeface="Calibri"/>
                  <a:cs typeface="Calibri"/>
                  <a:sym typeface="Calibri"/>
                </a:rPr>
                <a:t>posterpresenter@gmail.com</a:t>
              </a:r>
            </a:p>
          </p:txBody>
        </p:sp>
      </p:grpSp>
      <p:grpSp>
        <p:nvGrpSpPr>
          <p:cNvPr id="81" name="Shape 81"/>
          <p:cNvGrpSpPr/>
          <p:nvPr/>
        </p:nvGrpSpPr>
        <p:grpSpPr>
          <a:xfrm>
            <a:off x="-11225189" y="0"/>
            <a:ext cx="11018865" cy="32918400"/>
            <a:chOff x="-11225189" y="0"/>
            <a:chExt cx="11018865" cy="32918400"/>
          </a:xfrm>
        </p:grpSpPr>
        <p:sp>
          <p:nvSpPr>
            <p:cNvPr id="82" name="Shape 82"/>
            <p:cNvSpPr/>
            <p:nvPr/>
          </p:nvSpPr>
          <p:spPr>
            <a:xfrm>
              <a:off x="-11216135" y="0"/>
              <a:ext cx="11009812" cy="32918400"/>
            </a:xfrm>
            <a:prstGeom prst="rect">
              <a:avLst/>
            </a:prstGeom>
            <a:solidFill>
              <a:srgbClr val="0C0C0C"/>
            </a:solidFill>
            <a:ln>
              <a:noFill/>
            </a:ln>
          </p:spPr>
          <p:txBody>
            <a:bodyPr lIns="457200" tIns="457200" rIns="457200" bIns="0" anchor="t" anchorCtr="0">
              <a:noAutofit/>
            </a:bodyPr>
            <a:lstStyle/>
            <a:p>
              <a:pPr marL="0" marR="0" lvl="0" indent="0" algn="ctr" rtl="0">
                <a:lnSpc>
                  <a:spcPct val="100000"/>
                </a:lnSpc>
                <a:spcBef>
                  <a:spcPts val="0"/>
                </a:spcBef>
                <a:spcAft>
                  <a:spcPts val="0"/>
                </a:spcAft>
                <a:buClr>
                  <a:srgbClr val="FF0000"/>
                </a:buClr>
                <a:buSzPct val="25000"/>
                <a:buFont typeface="Trebuchet MS"/>
                <a:buNone/>
              </a:pPr>
              <a:r>
                <a:rPr lang="en-US" sz="3200" b="1">
                  <a:solidFill>
                    <a:srgbClr val="FF0000"/>
                  </a:solidFill>
                  <a:latin typeface="Trebuchet MS"/>
                  <a:ea typeface="Trebuchet MS"/>
                  <a:cs typeface="Trebuchet MS"/>
                  <a:sym typeface="Trebuchet MS"/>
                </a:rPr>
                <a:t>(—THIS SIDEBAR DOES NOT PRINT—)</a:t>
              </a:r>
            </a:p>
            <a:p>
              <a:pPr marL="0" marR="0" lvl="0" indent="0" algn="ctr" rtl="0">
                <a:spcBef>
                  <a:spcPts val="0"/>
                </a:spcBef>
                <a:buSzPct val="25000"/>
                <a:buNone/>
              </a:pPr>
              <a:r>
                <a:rPr lang="en-US" sz="4000" b="1">
                  <a:solidFill>
                    <a:schemeClr val="lt1"/>
                  </a:solidFill>
                  <a:latin typeface="Trebuchet MS"/>
                  <a:ea typeface="Trebuchet MS"/>
                  <a:cs typeface="Trebuchet MS"/>
                  <a:sym typeface="Trebuchet MS"/>
                </a:rPr>
                <a:t>DESIGN GUIDE</a:t>
              </a:r>
            </a:p>
            <a:p>
              <a:pPr marL="0" marR="0" lvl="0" indent="0" algn="ctr" rtl="0">
                <a:spcBef>
                  <a:spcPts val="0"/>
                </a:spcBef>
                <a:buNone/>
              </a:pPr>
              <a:endParaRPr sz="2800" b="1">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i="0">
                  <a:solidFill>
                    <a:schemeClr val="lt1"/>
                  </a:solidFill>
                  <a:latin typeface="Trebuchet MS"/>
                  <a:ea typeface="Trebuchet MS"/>
                  <a:cs typeface="Trebuchet MS"/>
                  <a:sym typeface="Trebuchet MS"/>
                </a:rPr>
                <a:t>This PowerPoint 2007 template produces a 36”x48” presentation poster. </a:t>
              </a:r>
              <a:r>
                <a:rPr lang="en-US" sz="2800">
                  <a:solidFill>
                    <a:schemeClr val="lt1"/>
                  </a:solidFill>
                  <a:latin typeface="Trebuchet MS"/>
                  <a:ea typeface="Trebuchet MS"/>
                  <a:cs typeface="Trebuchet MS"/>
                  <a:sym typeface="Trebuchet MS"/>
                </a:rPr>
                <a:t>You can use it to create your research poster and save valuable time placing titles, subtitles, text, and graphics. </a:t>
              </a:r>
            </a:p>
            <a:p>
              <a:pPr marL="0" marR="0" lvl="0" indent="0" algn="l" rtl="0">
                <a:spcBef>
                  <a:spcPts val="0"/>
                </a:spcBef>
                <a:buNone/>
              </a:pPr>
              <a:endParaRPr sz="2800">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a:solidFill>
                    <a:schemeClr val="lt1"/>
                  </a:solidFill>
                  <a:latin typeface="Trebuchet MS"/>
                  <a:ea typeface="Trebuchet MS"/>
                  <a:cs typeface="Trebuchet MS"/>
                  <a:sym typeface="Trebuchet MS"/>
                </a:rPr>
                <a:t>We provide a series of online tutorials that will guide you through the poster design process and answer your poster production questions. To view our template tutorials, go online to </a:t>
              </a:r>
              <a:r>
                <a:rPr lang="en-US" sz="2800" b="1">
                  <a:solidFill>
                    <a:srgbClr val="FFC000"/>
                  </a:solidFill>
                  <a:latin typeface="Trebuchet MS"/>
                  <a:ea typeface="Trebuchet MS"/>
                  <a:cs typeface="Trebuchet MS"/>
                  <a:sym typeface="Trebuchet MS"/>
                </a:rPr>
                <a:t>PosterPresentations.com</a:t>
              </a:r>
              <a:r>
                <a:rPr lang="en-US" sz="2800" b="1">
                  <a:solidFill>
                    <a:schemeClr val="lt1"/>
                  </a:solidFill>
                  <a:latin typeface="Trebuchet MS"/>
                  <a:ea typeface="Trebuchet MS"/>
                  <a:cs typeface="Trebuchet MS"/>
                  <a:sym typeface="Trebuchet MS"/>
                </a:rPr>
                <a:t> </a:t>
              </a:r>
              <a:r>
                <a:rPr lang="en-US" sz="2800">
                  <a:solidFill>
                    <a:schemeClr val="lt1"/>
                  </a:solidFill>
                  <a:latin typeface="Trebuchet MS"/>
                  <a:ea typeface="Trebuchet MS"/>
                  <a:cs typeface="Trebuchet MS"/>
                  <a:sym typeface="Trebuchet MS"/>
                </a:rPr>
                <a:t>and click on HELP DESK.</a:t>
              </a:r>
            </a:p>
            <a:p>
              <a:pPr marL="0" marR="0" lvl="0" indent="0" algn="l" rtl="0">
                <a:spcBef>
                  <a:spcPts val="0"/>
                </a:spcBef>
                <a:buNone/>
              </a:pPr>
              <a:endParaRPr sz="2800">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a:solidFill>
                    <a:schemeClr val="lt1"/>
                  </a:solidFill>
                  <a:latin typeface="Trebuchet MS"/>
                  <a:ea typeface="Trebuchet MS"/>
                  <a:cs typeface="Trebuchet MS"/>
                  <a:sym typeface="Trebuchet MS"/>
                </a:rPr>
                <a:t>When you are ready to print your poster, go online to </a:t>
              </a:r>
              <a:r>
                <a:rPr lang="en-US" sz="2800" b="0">
                  <a:solidFill>
                    <a:schemeClr val="lt1"/>
                  </a:solidFill>
                  <a:latin typeface="Trebuchet MS"/>
                  <a:ea typeface="Trebuchet MS"/>
                  <a:cs typeface="Trebuchet MS"/>
                  <a:sym typeface="Trebuchet MS"/>
                </a:rPr>
                <a:t>PosterPresentations.com</a:t>
              </a:r>
              <a:br>
                <a:rPr lang="en-US" sz="2800">
                  <a:solidFill>
                    <a:schemeClr val="lt1"/>
                  </a:solidFill>
                  <a:latin typeface="Trebuchet MS"/>
                  <a:ea typeface="Trebuchet MS"/>
                  <a:cs typeface="Trebuchet MS"/>
                  <a:sym typeface="Trebuchet MS"/>
                </a:rPr>
              </a:br>
              <a:endParaRPr lang="en-US" sz="2800">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b="0">
                  <a:solidFill>
                    <a:schemeClr val="lt1"/>
                  </a:solidFill>
                  <a:latin typeface="Trebuchet MS"/>
                  <a:ea typeface="Trebuchet MS"/>
                  <a:cs typeface="Trebuchet MS"/>
                  <a:sym typeface="Trebuchet MS"/>
                </a:rPr>
                <a:t>Need assistance? Call us at </a:t>
              </a:r>
              <a:r>
                <a:rPr lang="en-US" sz="2800" b="0">
                  <a:solidFill>
                    <a:srgbClr val="FFC000"/>
                  </a:solidFill>
                  <a:latin typeface="Trebuchet MS"/>
                  <a:ea typeface="Trebuchet MS"/>
                  <a:cs typeface="Trebuchet MS"/>
                  <a:sym typeface="Trebuchet MS"/>
                </a:rPr>
                <a:t>1.510.649.3001</a:t>
              </a:r>
            </a:p>
            <a:p>
              <a:pPr marL="0" marR="0" lvl="0" indent="0" algn="l" rtl="0">
                <a:spcBef>
                  <a:spcPts val="0"/>
                </a:spcBef>
                <a:buNone/>
              </a:pPr>
              <a:endParaRPr sz="3600" b="1">
                <a:solidFill>
                  <a:srgbClr val="FFFF00"/>
                </a:solidFill>
                <a:latin typeface="Trebuchet MS"/>
                <a:ea typeface="Trebuchet MS"/>
                <a:cs typeface="Trebuchet MS"/>
                <a:sym typeface="Trebuchet MS"/>
              </a:endParaRPr>
            </a:p>
            <a:p>
              <a:pPr marL="0" marR="0" lvl="0" indent="0" algn="ctr" rtl="0">
                <a:spcBef>
                  <a:spcPts val="0"/>
                </a:spcBef>
                <a:buNone/>
              </a:pPr>
              <a:endParaRPr sz="2400" b="1">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4000" b="1">
                  <a:solidFill>
                    <a:schemeClr val="lt1"/>
                  </a:solidFill>
                  <a:latin typeface="Trebuchet MS"/>
                  <a:ea typeface="Trebuchet MS"/>
                  <a:cs typeface="Trebuchet MS"/>
                  <a:sym typeface="Trebuchet MS"/>
                </a:rPr>
                <a:t>QUICK START</a:t>
              </a:r>
            </a:p>
            <a:p>
              <a:pPr marL="0" marR="0" lvl="0" indent="0" algn="ctr" rtl="0">
                <a:spcBef>
                  <a:spcPts val="0"/>
                </a:spcBef>
                <a:buNone/>
              </a:pPr>
              <a:endParaRPr sz="3200" b="1">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Zoom in and out</a:t>
              </a:r>
            </a:p>
            <a:p>
              <a:pPr marL="1892300" marR="0" lvl="0" indent="-1892300" algn="l" rtl="0">
                <a:spcBef>
                  <a:spcPts val="0"/>
                </a:spcBef>
                <a:buSzPct val="25000"/>
                <a:buNone/>
              </a:pPr>
              <a:r>
                <a:rPr lang="en-US" sz="2400" b="0">
                  <a:solidFill>
                    <a:schemeClr val="lt1"/>
                  </a:solidFill>
                  <a:latin typeface="Trebuchet MS"/>
                  <a:ea typeface="Trebuchet MS"/>
                  <a:cs typeface="Trebuchet MS"/>
                  <a:sym typeface="Trebuchet MS"/>
                </a:rPr>
                <a:t>	</a:t>
              </a:r>
              <a:r>
                <a:rPr lang="en-US" sz="2400" b="0">
                  <a:solidFill>
                    <a:srgbClr val="BFBFBF"/>
                  </a:solidFill>
                  <a:latin typeface="Trebuchet MS"/>
                  <a:ea typeface="Trebuchet MS"/>
                  <a:cs typeface="Trebuchet MS"/>
                  <a:sym typeface="Trebuchet MS"/>
                </a:rPr>
                <a:t>As you work on your poster zoom in and out to the level that is more comfortable to you. </a:t>
              </a:r>
            </a:p>
            <a:p>
              <a:pPr marL="1892300" marR="0" lvl="0" indent="-1892300" algn="l" rtl="0">
                <a:spcBef>
                  <a:spcPts val="0"/>
                </a:spcBef>
                <a:buSzPct val="25000"/>
                <a:buNone/>
              </a:pPr>
              <a:r>
                <a:rPr lang="en-US" sz="2400" b="1">
                  <a:solidFill>
                    <a:srgbClr val="BFBFBF"/>
                  </a:solidFill>
                  <a:latin typeface="Trebuchet MS"/>
                  <a:ea typeface="Trebuchet MS"/>
                  <a:cs typeface="Trebuchet MS"/>
                  <a:sym typeface="Trebuchet MS"/>
                </a:rPr>
                <a:t>	</a:t>
              </a:r>
              <a:r>
                <a:rPr lang="en-US" sz="2400" b="0">
                  <a:solidFill>
                    <a:srgbClr val="BFBFBF"/>
                  </a:solidFill>
                  <a:latin typeface="Trebuchet MS"/>
                  <a:ea typeface="Trebuchet MS"/>
                  <a:cs typeface="Trebuchet MS"/>
                  <a:sym typeface="Trebuchet MS"/>
                </a:rPr>
                <a:t>Go to VIEW &gt; ZOOM.</a:t>
              </a:r>
            </a:p>
            <a:p>
              <a:pPr marL="0" marR="0" lvl="0" indent="0" algn="l" rtl="0">
                <a:spcBef>
                  <a:spcPts val="0"/>
                </a:spcBef>
                <a:buNone/>
              </a:pPr>
              <a:endParaRPr sz="2800" b="0">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Title, Authors, and Affiliations</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Start designing your poster by adding the title, the names of the authors, and the affiliated institutions. You can type or paste text into the provided boxes. The template will automatically adjust the size of your text to fit the title box. You can manually override this feature and change the size of your text. </a:t>
              </a: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SzPct val="25000"/>
                <a:buNone/>
              </a:pPr>
              <a:r>
                <a:rPr lang="en-US" sz="2400" b="1">
                  <a:solidFill>
                    <a:srgbClr val="FFC000"/>
                  </a:solidFill>
                  <a:latin typeface="Trebuchet MS"/>
                  <a:ea typeface="Trebuchet MS"/>
                  <a:cs typeface="Trebuchet MS"/>
                  <a:sym typeface="Trebuchet MS"/>
                </a:rPr>
                <a:t>TIP: </a:t>
              </a:r>
              <a:r>
                <a:rPr lang="en-US" sz="2400" b="0">
                  <a:solidFill>
                    <a:srgbClr val="BFBFBF"/>
                  </a:solidFill>
                  <a:latin typeface="Trebuchet MS"/>
                  <a:ea typeface="Trebuchet MS"/>
                  <a:cs typeface="Trebuchet MS"/>
                  <a:sym typeface="Trebuchet MS"/>
                </a:rPr>
                <a:t>The font size of your title should be bigger than your name(s) and institution name(s).</a:t>
              </a:r>
            </a:p>
            <a:p>
              <a:pPr marL="0" marR="0" lvl="0" indent="0" algn="l" rtl="0">
                <a:spcBef>
                  <a:spcPts val="0"/>
                </a:spcBef>
                <a:buSzPct val="25000"/>
                <a:buNone/>
              </a:pPr>
              <a:br>
                <a:rPr lang="en-US" sz="2800" b="1">
                  <a:solidFill>
                    <a:schemeClr val="lt1"/>
                  </a:solidFill>
                  <a:latin typeface="Trebuchet MS"/>
                  <a:ea typeface="Trebuchet MS"/>
                  <a:cs typeface="Trebuchet MS"/>
                  <a:sym typeface="Trebuchet MS"/>
                </a:rPr>
              </a:br>
              <a:endParaRPr lang="en-US" sz="2800" b="1">
                <a:solidFill>
                  <a:schemeClr val="lt1"/>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Adding Logos / Seals</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SzPct val="25000"/>
                <a:buNone/>
              </a:pPr>
              <a:r>
                <a:rPr lang="en-US" sz="2400" b="1">
                  <a:solidFill>
                    <a:srgbClr val="FFC000"/>
                  </a:solidFill>
                  <a:latin typeface="Trebuchet MS"/>
                  <a:ea typeface="Trebuchet MS"/>
                  <a:cs typeface="Trebuchet MS"/>
                  <a:sym typeface="Trebuchet MS"/>
                </a:rPr>
                <a:t>TIP: </a:t>
              </a:r>
              <a:r>
                <a:rPr lang="en-US" sz="2400" b="0">
                  <a:solidFill>
                    <a:srgbClr val="BFBFBF"/>
                  </a:solidFill>
                  <a:latin typeface="Trebuchet MS"/>
                  <a:ea typeface="Trebuchet MS"/>
                  <a:cs typeface="Trebuchet MS"/>
                  <a:sym typeface="Trebuchet MS"/>
                </a:rPr>
                <a:t>See if your school’s logo is available on our free poster templates page.</a:t>
              </a:r>
            </a:p>
            <a:p>
              <a:pPr marL="0" marR="0" lvl="0" indent="0" algn="l" rtl="0">
                <a:spcBef>
                  <a:spcPts val="0"/>
                </a:spcBef>
                <a:buNone/>
              </a:pPr>
              <a:endParaRPr sz="2400" b="0">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Photographs / Graphics</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disproportionally.</a:t>
              </a:r>
            </a:p>
            <a:p>
              <a:pPr marL="0" marR="0" lvl="0" indent="0" algn="l" rtl="0">
                <a:spcBef>
                  <a:spcPts val="0"/>
                </a:spcBef>
                <a:buNone/>
              </a:pPr>
              <a:endParaRPr sz="2400" b="0">
                <a:solidFill>
                  <a:schemeClr val="lt1"/>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Image Quality Check</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Zoom in and look at your images at 100% magnification. If they look good they will print well. </a:t>
              </a:r>
            </a:p>
          </p:txBody>
        </p:sp>
        <p:cxnSp>
          <p:nvCxnSpPr>
            <p:cNvPr id="83" name="Shape 83"/>
            <p:cNvCxnSpPr/>
            <p:nvPr/>
          </p:nvCxnSpPr>
          <p:spPr>
            <a:xfrm>
              <a:off x="-11225189" y="8422500"/>
              <a:ext cx="10999746" cy="3341"/>
            </a:xfrm>
            <a:prstGeom prst="straightConnector1">
              <a:avLst/>
            </a:prstGeom>
            <a:noFill/>
            <a:ln w="9525" cap="flat" cmpd="sng">
              <a:solidFill>
                <a:srgbClr val="FFC000"/>
              </a:solidFill>
              <a:prstDash val="solid"/>
              <a:round/>
              <a:headEnd type="none" w="med" len="med"/>
              <a:tailEnd type="none" w="med" len="med"/>
            </a:ln>
          </p:spPr>
        </p:cxnSp>
        <p:pic>
          <p:nvPicPr>
            <p:cNvPr id="84" name="Shape 84"/>
            <p:cNvPicPr preferRelativeResize="0"/>
            <p:nvPr/>
          </p:nvPicPr>
          <p:blipFill rotWithShape="1">
            <a:blip r:embed="rId8">
              <a:alphaModFix/>
            </a:blip>
            <a:srcRect/>
            <a:stretch/>
          </p:blipFill>
          <p:spPr>
            <a:xfrm>
              <a:off x="-10740739" y="10261717"/>
              <a:ext cx="1597666" cy="1201934"/>
            </a:xfrm>
            <a:prstGeom prst="rect">
              <a:avLst/>
            </a:prstGeom>
            <a:noFill/>
            <a:ln>
              <a:noFill/>
            </a:ln>
          </p:spPr>
        </p:pic>
        <p:pic>
          <p:nvPicPr>
            <p:cNvPr id="85" name="Shape 85"/>
            <p:cNvPicPr preferRelativeResize="0"/>
            <p:nvPr/>
          </p:nvPicPr>
          <p:blipFill rotWithShape="1">
            <a:blip r:embed="rId9">
              <a:alphaModFix/>
            </a:blip>
            <a:srcRect/>
            <a:stretch/>
          </p:blipFill>
          <p:spPr>
            <a:xfrm>
              <a:off x="-10732764" y="15696926"/>
              <a:ext cx="9986808" cy="1053596"/>
            </a:xfrm>
            <a:prstGeom prst="rect">
              <a:avLst/>
            </a:prstGeom>
            <a:noFill/>
            <a:ln>
              <a:noFill/>
            </a:ln>
          </p:spPr>
        </p:pic>
        <p:grpSp>
          <p:nvGrpSpPr>
            <p:cNvPr id="86" name="Shape 86"/>
            <p:cNvGrpSpPr/>
            <p:nvPr/>
          </p:nvGrpSpPr>
          <p:grpSpPr>
            <a:xfrm>
              <a:off x="-9744992" y="23540955"/>
              <a:ext cx="7531181" cy="2120440"/>
              <a:chOff x="-4470426" y="11016657"/>
              <a:chExt cx="3470784" cy="974220"/>
            </a:xfrm>
          </p:grpSpPr>
          <p:grpSp>
            <p:nvGrpSpPr>
              <p:cNvPr id="87" name="Shape 87"/>
              <p:cNvGrpSpPr/>
              <p:nvPr/>
            </p:nvGrpSpPr>
            <p:grpSpPr>
              <a:xfrm>
                <a:off x="-2783494" y="11060886"/>
                <a:ext cx="624430" cy="893534"/>
                <a:chOff x="-3958696" y="11117435"/>
                <a:chExt cx="779337" cy="1280429"/>
              </a:xfrm>
            </p:grpSpPr>
            <p:pic>
              <p:nvPicPr>
                <p:cNvPr id="88" name="Shape 88"/>
                <p:cNvPicPr preferRelativeResize="0"/>
                <p:nvPr/>
              </p:nvPicPr>
              <p:blipFill rotWithShape="1">
                <a:blip r:embed="rId10">
                  <a:alphaModFix/>
                </a:blip>
                <a:srcRect/>
                <a:stretch/>
              </p:blipFill>
              <p:spPr>
                <a:xfrm>
                  <a:off x="-3948160" y="11117435"/>
                  <a:ext cx="768801" cy="1090856"/>
                </a:xfrm>
                <a:prstGeom prst="rect">
                  <a:avLst/>
                </a:prstGeom>
                <a:noFill/>
                <a:ln>
                  <a:noFill/>
                </a:ln>
              </p:spPr>
            </p:pic>
            <p:sp>
              <p:nvSpPr>
                <p:cNvPr id="89" name="Shape 89"/>
                <p:cNvSpPr txBox="1"/>
                <p:nvPr/>
              </p:nvSpPr>
              <p:spPr>
                <a:xfrm>
                  <a:off x="-3958696" y="12114178"/>
                  <a:ext cx="779337" cy="283687"/>
                </a:xfrm>
                <a:prstGeom prst="rect">
                  <a:avLst/>
                </a:prstGeom>
                <a:solidFill>
                  <a:schemeClr val="accent1"/>
                </a:solidFill>
                <a:ln>
                  <a:noFill/>
                </a:ln>
              </p:spPr>
              <p:txBody>
                <a:bodyPr lIns="91425" tIns="91425" rIns="91425" bIns="91425" anchor="t" anchorCtr="0">
                  <a:noAutofit/>
                </a:bodyPr>
                <a:lstStyle/>
                <a:p>
                  <a:pPr marL="0" marR="0" lvl="0" indent="0" algn="ctr" rtl="0">
                    <a:spcBef>
                      <a:spcPts val="0"/>
                    </a:spcBef>
                    <a:buSzPct val="25000"/>
                    <a:buNone/>
                  </a:pPr>
                  <a:r>
                    <a:rPr lang="en-US" sz="1600" b="1">
                      <a:solidFill>
                        <a:schemeClr val="dk1"/>
                      </a:solidFill>
                      <a:latin typeface="Calibri"/>
                      <a:ea typeface="Calibri"/>
                      <a:cs typeface="Calibri"/>
                      <a:sym typeface="Calibri"/>
                    </a:rPr>
                    <a:t>ORIGINAL</a:t>
                  </a:r>
                </a:p>
              </p:txBody>
            </p:sp>
          </p:grpSp>
          <p:grpSp>
            <p:nvGrpSpPr>
              <p:cNvPr id="90" name="Shape 90"/>
              <p:cNvGrpSpPr/>
              <p:nvPr/>
            </p:nvGrpSpPr>
            <p:grpSpPr>
              <a:xfrm>
                <a:off x="-2033158" y="11060889"/>
                <a:ext cx="1033517" cy="893528"/>
                <a:chOff x="-2921738" y="11200127"/>
                <a:chExt cx="1420279" cy="1227903"/>
              </a:xfrm>
            </p:grpSpPr>
            <p:pic>
              <p:nvPicPr>
                <p:cNvPr id="91" name="Shape 91"/>
                <p:cNvPicPr preferRelativeResize="0"/>
                <p:nvPr/>
              </p:nvPicPr>
              <p:blipFill rotWithShape="1">
                <a:blip r:embed="rId10">
                  <a:alphaModFix/>
                </a:blip>
                <a:srcRect/>
                <a:stretch/>
              </p:blipFill>
              <p:spPr>
                <a:xfrm>
                  <a:off x="-2921738" y="11200127"/>
                  <a:ext cx="1420279" cy="1029693"/>
                </a:xfrm>
                <a:prstGeom prst="rect">
                  <a:avLst/>
                </a:prstGeom>
                <a:noFill/>
                <a:ln>
                  <a:noFill/>
                </a:ln>
              </p:spPr>
            </p:pic>
            <p:sp>
              <p:nvSpPr>
                <p:cNvPr id="92" name="Shape 92"/>
                <p:cNvSpPr txBox="1"/>
                <p:nvPr/>
              </p:nvSpPr>
              <p:spPr>
                <a:xfrm>
                  <a:off x="-2918991" y="12175417"/>
                  <a:ext cx="1417531" cy="252612"/>
                </a:xfrm>
                <a:prstGeom prst="rect">
                  <a:avLst/>
                </a:prstGeom>
                <a:solidFill>
                  <a:srgbClr val="FF0000"/>
                </a:solidFill>
                <a:ln>
                  <a:noFill/>
                </a:ln>
              </p:spPr>
              <p:txBody>
                <a:bodyPr lIns="457200" tIns="91425" rIns="457200" bIns="91425" anchor="t" anchorCtr="0">
                  <a:noAutofit/>
                </a:bodyPr>
                <a:lstStyle/>
                <a:p>
                  <a:pPr marL="0" marR="0" lvl="0" indent="0" algn="ctr" rtl="0">
                    <a:spcBef>
                      <a:spcPts val="0"/>
                    </a:spcBef>
                    <a:buSzPct val="25000"/>
                    <a:buNone/>
                  </a:pPr>
                  <a:r>
                    <a:rPr lang="en-US" sz="1400" b="1">
                      <a:solidFill>
                        <a:schemeClr val="lt1"/>
                      </a:solidFill>
                      <a:latin typeface="Calibri"/>
                      <a:ea typeface="Calibri"/>
                      <a:cs typeface="Calibri"/>
                      <a:sym typeface="Calibri"/>
                    </a:rPr>
                    <a:t>DISTORTED</a:t>
                  </a:r>
                </a:p>
              </p:txBody>
            </p:sp>
          </p:grpSp>
          <p:pic>
            <p:nvPicPr>
              <p:cNvPr id="93" name="Shape 93"/>
              <p:cNvPicPr preferRelativeResize="0"/>
              <p:nvPr/>
            </p:nvPicPr>
            <p:blipFill rotWithShape="1">
              <a:blip r:embed="rId11">
                <a:alphaModFix/>
              </a:blip>
              <a:srcRect/>
              <a:stretch/>
            </p:blipFill>
            <p:spPr>
              <a:xfrm>
                <a:off x="-4470426" y="11016657"/>
                <a:ext cx="1098741" cy="847760"/>
              </a:xfrm>
              <a:prstGeom prst="rect">
                <a:avLst/>
              </a:prstGeom>
              <a:noFill/>
              <a:ln>
                <a:noFill/>
              </a:ln>
            </p:spPr>
          </p:pic>
          <p:sp>
            <p:nvSpPr>
              <p:cNvPr id="94" name="Shape 94"/>
              <p:cNvSpPr txBox="1"/>
              <p:nvPr/>
            </p:nvSpPr>
            <p:spPr>
              <a:xfrm>
                <a:off x="-4440600" y="11665645"/>
                <a:ext cx="1035685" cy="325232"/>
              </a:xfrm>
              <a:prstGeom prst="rect">
                <a:avLst/>
              </a:prstGeom>
              <a:noFill/>
              <a:ln>
                <a:noFill/>
              </a:ln>
            </p:spPr>
            <p:txBody>
              <a:bodyPr lIns="457200" tIns="457200" rIns="457200" bIns="0" anchor="t" anchorCtr="0">
                <a:noAutofit/>
              </a:bodyPr>
              <a:lstStyle/>
              <a:p>
                <a:pPr marL="0" marR="0" lvl="0" indent="0" algn="ctr" rtl="0">
                  <a:spcBef>
                    <a:spcPts val="0"/>
                  </a:spcBef>
                  <a:buSzPct val="25000"/>
                  <a:buNone/>
                </a:pPr>
                <a:r>
                  <a:rPr lang="en-US" sz="1600">
                    <a:solidFill>
                      <a:schemeClr val="lt1"/>
                    </a:solidFill>
                    <a:latin typeface="Calibri"/>
                    <a:ea typeface="Calibri"/>
                    <a:cs typeface="Calibri"/>
                    <a:sym typeface="Calibri"/>
                  </a:rPr>
                  <a:t>Corner handles</a:t>
                </a:r>
              </a:p>
            </p:txBody>
          </p:sp>
        </p:grpSp>
        <p:grpSp>
          <p:nvGrpSpPr>
            <p:cNvPr id="95" name="Shape 95"/>
            <p:cNvGrpSpPr/>
            <p:nvPr/>
          </p:nvGrpSpPr>
          <p:grpSpPr>
            <a:xfrm>
              <a:off x="-10398793" y="27751409"/>
              <a:ext cx="9323011" cy="2453250"/>
              <a:chOff x="-4754996" y="12734136"/>
              <a:chExt cx="4296558" cy="1127127"/>
            </a:xfrm>
          </p:grpSpPr>
          <p:pic>
            <p:nvPicPr>
              <p:cNvPr id="96" name="Shape 96"/>
              <p:cNvPicPr preferRelativeResize="0"/>
              <p:nvPr/>
            </p:nvPicPr>
            <p:blipFill rotWithShape="1">
              <a:blip r:embed="rId12">
                <a:alphaModFix/>
              </a:blip>
              <a:srcRect/>
              <a:stretch/>
            </p:blipFill>
            <p:spPr>
              <a:xfrm>
                <a:off x="-4533346" y="12734142"/>
                <a:ext cx="1828800" cy="1117599"/>
              </a:xfrm>
              <a:prstGeom prst="rect">
                <a:avLst/>
              </a:prstGeom>
              <a:noFill/>
              <a:ln>
                <a:noFill/>
              </a:ln>
            </p:spPr>
          </p:pic>
          <p:pic>
            <p:nvPicPr>
              <p:cNvPr id="97" name="Shape 97"/>
              <p:cNvPicPr preferRelativeResize="0"/>
              <p:nvPr/>
            </p:nvPicPr>
            <p:blipFill rotWithShape="1">
              <a:blip r:embed="rId13">
                <a:alphaModFix/>
              </a:blip>
              <a:srcRect/>
              <a:stretch/>
            </p:blipFill>
            <p:spPr>
              <a:xfrm>
                <a:off x="-2456641" y="12737835"/>
                <a:ext cx="1828800" cy="1117599"/>
              </a:xfrm>
              <a:prstGeom prst="rect">
                <a:avLst/>
              </a:prstGeom>
              <a:noFill/>
              <a:ln>
                <a:noFill/>
              </a:ln>
            </p:spPr>
          </p:pic>
          <p:sp>
            <p:nvSpPr>
              <p:cNvPr id="98" name="Shape 98"/>
              <p:cNvSpPr txBox="1"/>
              <p:nvPr/>
            </p:nvSpPr>
            <p:spPr>
              <a:xfrm rot="-5400000">
                <a:off x="-5235785" y="13214924"/>
                <a:ext cx="1117601" cy="156023"/>
              </a:xfrm>
              <a:prstGeom prst="rect">
                <a:avLst/>
              </a:prstGeom>
              <a:noFill/>
              <a:ln>
                <a:noFill/>
              </a:ln>
            </p:spPr>
            <p:txBody>
              <a:bodyPr lIns="91425" tIns="91425" rIns="91425" bIns="0" anchor="t" anchorCtr="0">
                <a:noAutofit/>
              </a:bodyPr>
              <a:lstStyle/>
              <a:p>
                <a:pPr marL="0" marR="0" lvl="0" indent="0" algn="ctr" rtl="0">
                  <a:spcBef>
                    <a:spcPts val="0"/>
                  </a:spcBef>
                  <a:buSzPct val="25000"/>
                  <a:buNone/>
                </a:pPr>
                <a:r>
                  <a:rPr lang="en-US" sz="1600">
                    <a:solidFill>
                      <a:srgbClr val="92D050"/>
                    </a:solidFill>
                    <a:latin typeface="Calibri"/>
                    <a:ea typeface="Calibri"/>
                    <a:cs typeface="Calibri"/>
                    <a:sym typeface="Calibri"/>
                  </a:rPr>
                  <a:t>Good </a:t>
                </a:r>
                <a:r>
                  <a:rPr lang="en-US" sz="1600">
                    <a:solidFill>
                      <a:schemeClr val="lt1"/>
                    </a:solidFill>
                    <a:latin typeface="Calibri"/>
                    <a:ea typeface="Calibri"/>
                    <a:cs typeface="Calibri"/>
                    <a:sym typeface="Calibri"/>
                  </a:rPr>
                  <a:t>printing quality</a:t>
                </a:r>
              </a:p>
            </p:txBody>
          </p:sp>
          <p:sp>
            <p:nvSpPr>
              <p:cNvPr id="99" name="Shape 99"/>
              <p:cNvSpPr txBox="1"/>
              <p:nvPr/>
            </p:nvSpPr>
            <p:spPr>
              <a:xfrm rot="-5400000">
                <a:off x="-1095250" y="13224451"/>
                <a:ext cx="1117601" cy="156023"/>
              </a:xfrm>
              <a:prstGeom prst="rect">
                <a:avLst/>
              </a:prstGeom>
              <a:noFill/>
              <a:ln>
                <a:noFill/>
              </a:ln>
            </p:spPr>
            <p:txBody>
              <a:bodyPr lIns="91425" tIns="91425" rIns="91425" bIns="0" anchor="t" anchorCtr="0">
                <a:noAutofit/>
              </a:bodyPr>
              <a:lstStyle/>
              <a:p>
                <a:pPr marL="0" marR="0" lvl="0" indent="0" algn="ctr" rtl="0">
                  <a:spcBef>
                    <a:spcPts val="0"/>
                  </a:spcBef>
                  <a:buSzPct val="25000"/>
                  <a:buNone/>
                </a:pPr>
                <a:r>
                  <a:rPr lang="en-US" sz="1600">
                    <a:solidFill>
                      <a:srgbClr val="FF0000"/>
                    </a:solidFill>
                    <a:latin typeface="Calibri"/>
                    <a:ea typeface="Calibri"/>
                    <a:cs typeface="Calibri"/>
                    <a:sym typeface="Calibri"/>
                  </a:rPr>
                  <a:t>Bad </a:t>
                </a:r>
                <a:r>
                  <a:rPr lang="en-US" sz="1600">
                    <a:solidFill>
                      <a:schemeClr val="lt1"/>
                    </a:solidFill>
                    <a:latin typeface="Calibri"/>
                    <a:ea typeface="Calibri"/>
                    <a:cs typeface="Calibri"/>
                    <a:sym typeface="Calibri"/>
                  </a:rPr>
                  <a:t>printing quality</a:t>
                </a:r>
              </a:p>
            </p:txBody>
          </p:sp>
        </p:grpSp>
      </p:grpSp>
      <p:sp>
        <p:nvSpPr>
          <p:cNvPr id="100" name="Shape 100"/>
          <p:cNvSpPr txBox="1"/>
          <p:nvPr/>
        </p:nvSpPr>
        <p:spPr>
          <a:xfrm>
            <a:off x="1567304" y="32315728"/>
            <a:ext cx="2514599" cy="336819"/>
          </a:xfrm>
          <a:prstGeom prst="rect">
            <a:avLst/>
          </a:prstGeom>
          <a:noFill/>
          <a:ln>
            <a:noFill/>
          </a:ln>
        </p:spPr>
        <p:txBody>
          <a:bodyPr lIns="91250" tIns="45600" rIns="91250" bIns="45600" anchor="t" anchorCtr="0">
            <a:noAutofit/>
          </a:bodyPr>
          <a:lstStyle/>
          <a:p>
            <a:pPr marL="0" marR="0" lvl="0" indent="0" algn="l" rtl="0">
              <a:lnSpc>
                <a:spcPct val="65000"/>
              </a:lnSpc>
              <a:spcBef>
                <a:spcPts val="0"/>
              </a:spcBef>
              <a:spcAft>
                <a:spcPts val="0"/>
              </a:spcAft>
              <a:buSzPct val="25000"/>
              <a:buNone/>
            </a:pPr>
            <a:r>
              <a:rPr lang="en-US" sz="500" b="1">
                <a:solidFill>
                  <a:srgbClr val="BFBFBF"/>
                </a:solidFill>
                <a:latin typeface="Arial"/>
                <a:ea typeface="Arial"/>
                <a:cs typeface="Arial"/>
                <a:sym typeface="Arial"/>
              </a:rPr>
              <a:t>RESEARCH POSTER PRESENTATION DESIGN © 2015</a:t>
            </a:r>
          </a:p>
          <a:p>
            <a:pPr marL="0" marR="0" lvl="0" indent="0" algn="l" rtl="0">
              <a:lnSpc>
                <a:spcPct val="65000"/>
              </a:lnSpc>
              <a:spcBef>
                <a:spcPts val="550"/>
              </a:spcBef>
              <a:buSzPct val="25000"/>
              <a:buNone/>
            </a:pPr>
            <a:r>
              <a:rPr lang="en-US" sz="1100" b="1">
                <a:solidFill>
                  <a:srgbClr val="BFBFBF"/>
                </a:solidFill>
                <a:latin typeface="Arial"/>
                <a:ea typeface="Arial"/>
                <a:cs typeface="Arial"/>
                <a:sym typeface="Arial"/>
              </a:rPr>
              <a:t>www.PosterPresentations.com</a:t>
            </a: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2C3F71"/>
            </a:gs>
            <a:gs pos="34000">
              <a:srgbClr val="B3BBC9"/>
            </a:gs>
            <a:gs pos="100000">
              <a:srgbClr val="E1E7F4"/>
            </a:gs>
          </a:gsLst>
          <a:lin ang="16200000" scaled="0"/>
        </a:gradFill>
        <a:effectLst/>
      </p:bgPr>
    </p:bg>
    <p:spTree>
      <p:nvGrpSpPr>
        <p:cNvPr id="1" name="Shape 119"/>
        <p:cNvGrpSpPr/>
        <p:nvPr/>
      </p:nvGrpSpPr>
      <p:grpSpPr>
        <a:xfrm>
          <a:off x="0" y="0"/>
          <a:ext cx="0" cy="0"/>
          <a:chOff x="0" y="0"/>
          <a:chExt cx="0" cy="0"/>
        </a:xfrm>
      </p:grpSpPr>
      <p:sp>
        <p:nvSpPr>
          <p:cNvPr id="120" name="Shape 120"/>
          <p:cNvSpPr/>
          <p:nvPr/>
        </p:nvSpPr>
        <p:spPr>
          <a:xfrm>
            <a:off x="0" y="0"/>
            <a:ext cx="43891199" cy="4800600"/>
          </a:xfrm>
          <a:prstGeom prst="rect">
            <a:avLst/>
          </a:prstGeom>
          <a:solidFill>
            <a:srgbClr val="425EA9"/>
          </a:solidFill>
          <a:ln w="9525" cap="flat" cmpd="sng">
            <a:solidFill>
              <a:schemeClr val="dk1"/>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None/>
            </a:pPr>
            <a:endParaRPr sz="8600">
              <a:solidFill>
                <a:schemeClr val="dk1"/>
              </a:solidFill>
              <a:latin typeface="Calibri"/>
              <a:ea typeface="Calibri"/>
              <a:cs typeface="Calibri"/>
              <a:sym typeface="Calibri"/>
            </a:endParaRPr>
          </a:p>
        </p:txBody>
      </p:sp>
      <p:sp>
        <p:nvSpPr>
          <p:cNvPr id="121" name="Shape 121"/>
          <p:cNvSpPr/>
          <p:nvPr/>
        </p:nvSpPr>
        <p:spPr>
          <a:xfrm>
            <a:off x="0" y="4805362"/>
            <a:ext cx="43891199" cy="152399"/>
          </a:xfrm>
          <a:prstGeom prst="rect">
            <a:avLst/>
          </a:prstGeom>
          <a:solidFill>
            <a:srgbClr val="2C3F71"/>
          </a:solidFill>
          <a:ln>
            <a:noFill/>
          </a:ln>
        </p:spPr>
        <p:txBody>
          <a:bodyPr lIns="91425" tIns="45700" rIns="91425" bIns="45700" anchor="ctr" anchorCtr="0">
            <a:noAutofit/>
          </a:bodyPr>
          <a:lstStyle/>
          <a:p>
            <a:pPr marL="0" marR="0" lvl="0" indent="0" algn="l" rtl="0">
              <a:spcBef>
                <a:spcPts val="0"/>
              </a:spcBef>
              <a:buNone/>
            </a:pPr>
            <a:endParaRPr sz="8600">
              <a:solidFill>
                <a:schemeClr val="dk1"/>
              </a:solidFill>
              <a:latin typeface="Calibri"/>
              <a:ea typeface="Calibri"/>
              <a:cs typeface="Calibri"/>
              <a:sym typeface="Calibri"/>
            </a:endParaRPr>
          </a:p>
        </p:txBody>
      </p:sp>
      <p:sp>
        <p:nvSpPr>
          <p:cNvPr id="122" name="Shape 122"/>
          <p:cNvSpPr/>
          <p:nvPr/>
        </p:nvSpPr>
        <p:spPr>
          <a:xfrm>
            <a:off x="922337" y="5257800"/>
            <a:ext cx="10050461" cy="26736674"/>
          </a:xfrm>
          <a:prstGeom prst="roundRect">
            <a:avLst>
              <a:gd name="adj" fmla="val 5862"/>
            </a:avLst>
          </a:prstGeom>
          <a:gradFill>
            <a:gsLst>
              <a:gs pos="0">
                <a:srgbClr val="CDD2DE"/>
              </a:gs>
              <a:gs pos="100000">
                <a:srgbClr val="F3F5FA"/>
              </a:gs>
            </a:gsLst>
            <a:lin ang="16200000" scaled="0"/>
          </a:gradFill>
          <a:ln w="25400" cap="flat" cmpd="sng">
            <a:solidFill>
              <a:srgbClr val="2C3F71">
                <a:alpha val="57647"/>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sp>
        <p:nvSpPr>
          <p:cNvPr id="123" name="Shape 123"/>
          <p:cNvSpPr/>
          <p:nvPr/>
        </p:nvSpPr>
        <p:spPr>
          <a:xfrm>
            <a:off x="32918400" y="5257800"/>
            <a:ext cx="10050461" cy="26736674"/>
          </a:xfrm>
          <a:prstGeom prst="roundRect">
            <a:avLst>
              <a:gd name="adj" fmla="val 5862"/>
            </a:avLst>
          </a:prstGeom>
          <a:gradFill>
            <a:gsLst>
              <a:gs pos="0">
                <a:srgbClr val="CDD2DE"/>
              </a:gs>
              <a:gs pos="100000">
                <a:srgbClr val="F3F5FA"/>
              </a:gs>
            </a:gsLst>
            <a:lin ang="16200000" scaled="0"/>
          </a:gradFill>
          <a:ln w="25400" cap="flat" cmpd="sng">
            <a:solidFill>
              <a:srgbClr val="2C3F71">
                <a:alpha val="57647"/>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sp>
        <p:nvSpPr>
          <p:cNvPr id="124" name="Shape 124"/>
          <p:cNvSpPr/>
          <p:nvPr/>
        </p:nvSpPr>
        <p:spPr>
          <a:xfrm>
            <a:off x="11583193" y="5267325"/>
            <a:ext cx="20724812" cy="26736674"/>
          </a:xfrm>
          <a:prstGeom prst="roundRect">
            <a:avLst>
              <a:gd name="adj" fmla="val 2853"/>
            </a:avLst>
          </a:prstGeom>
          <a:gradFill>
            <a:gsLst>
              <a:gs pos="0">
                <a:srgbClr val="CDD2DE"/>
              </a:gs>
              <a:gs pos="100000">
                <a:srgbClr val="F3F5FA"/>
              </a:gs>
            </a:gsLst>
            <a:lin ang="16200000" scaled="0"/>
          </a:gradFill>
          <a:ln w="25400" cap="flat" cmpd="sng">
            <a:solidFill>
              <a:srgbClr val="2C3F71">
                <a:alpha val="57647"/>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grpSp>
        <p:nvGrpSpPr>
          <p:cNvPr id="125" name="Shape 125"/>
          <p:cNvGrpSpPr/>
          <p:nvPr/>
        </p:nvGrpSpPr>
        <p:grpSpPr>
          <a:xfrm>
            <a:off x="44157837" y="-55065"/>
            <a:ext cx="11062138" cy="32973464"/>
            <a:chOff x="44157837" y="-55065"/>
            <a:chExt cx="11062138" cy="32973464"/>
          </a:xfrm>
        </p:grpSpPr>
        <p:sp>
          <p:nvSpPr>
            <p:cNvPr id="126" name="Shape 126"/>
            <p:cNvSpPr/>
            <p:nvPr/>
          </p:nvSpPr>
          <p:spPr>
            <a:xfrm>
              <a:off x="44157837" y="-55065"/>
              <a:ext cx="11062138" cy="32973464"/>
            </a:xfrm>
            <a:prstGeom prst="rect">
              <a:avLst/>
            </a:prstGeom>
            <a:solidFill>
              <a:srgbClr val="0C0C0C"/>
            </a:solidFill>
            <a:ln>
              <a:noFill/>
            </a:ln>
          </p:spPr>
          <p:txBody>
            <a:bodyPr lIns="457200" tIns="457200" rIns="457200" bIns="0" anchor="t" anchorCtr="0">
              <a:noAutofit/>
            </a:bodyPr>
            <a:lstStyle/>
            <a:p>
              <a:pPr marL="0" marR="0" lvl="0" indent="0" algn="ctr" rtl="0">
                <a:spcBef>
                  <a:spcPts val="0"/>
                </a:spcBef>
                <a:buSzPct val="25000"/>
                <a:buNone/>
              </a:pPr>
              <a:r>
                <a:rPr lang="en-US" sz="4000" b="1">
                  <a:solidFill>
                    <a:schemeClr val="lt1"/>
                  </a:solidFill>
                  <a:latin typeface="Trebuchet MS"/>
                  <a:ea typeface="Trebuchet MS"/>
                  <a:cs typeface="Trebuchet MS"/>
                  <a:sym typeface="Trebuchet MS"/>
                </a:rPr>
                <a:t>QUICK START (cont.)</a:t>
              </a:r>
            </a:p>
            <a:p>
              <a:pPr marL="0" marR="0" lvl="0" indent="0" algn="ctr" rtl="0">
                <a:spcBef>
                  <a:spcPts val="0"/>
                </a:spcBef>
                <a:buNone/>
              </a:pPr>
              <a:endParaRPr sz="3600" b="1">
                <a:solidFill>
                  <a:schemeClr val="lt1"/>
                </a:solidFill>
                <a:latin typeface="Trebuchet MS"/>
                <a:ea typeface="Trebuchet MS"/>
                <a:cs typeface="Trebuchet MS"/>
                <a:sym typeface="Trebuchet MS"/>
              </a:endParaRPr>
            </a:p>
            <a:p>
              <a:pPr marL="0" marR="0" lvl="0" indent="0" algn="ctr" rtl="0">
                <a:spcBef>
                  <a:spcPts val="0"/>
                </a:spcBef>
                <a:spcAft>
                  <a:spcPts val="0"/>
                </a:spcAft>
                <a:buSzPct val="25000"/>
                <a:buNone/>
              </a:pPr>
              <a:r>
                <a:rPr lang="en-US" sz="3200" b="1">
                  <a:solidFill>
                    <a:srgbClr val="FFC000"/>
                  </a:solidFill>
                  <a:latin typeface="Trebuchet MS"/>
                  <a:ea typeface="Trebuchet MS"/>
                  <a:cs typeface="Trebuchet MS"/>
                  <a:sym typeface="Trebuchet MS"/>
                </a:rPr>
                <a:t>How to change the template color theme</a:t>
              </a:r>
            </a:p>
            <a:p>
              <a:pPr marL="0" marR="0" lvl="2"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You can easily change the color theme of your poster by going to the DESIGN menu, click on COLORS, and choose the color theme of your choice. You can also create your own color theme.</a:t>
              </a:r>
            </a:p>
            <a:p>
              <a:pPr marL="0" marR="0" lvl="2" indent="0" algn="l" rtl="0">
                <a:lnSpc>
                  <a:spcPct val="100000"/>
                </a:lnSpc>
                <a:spcBef>
                  <a:spcPts val="0"/>
                </a:spcBef>
                <a:spcAft>
                  <a:spcPts val="0"/>
                </a:spcAft>
                <a:buClr>
                  <a:schemeClr val="lt1"/>
                </a:buClr>
                <a:buFont typeface="Calibri"/>
                <a:buNone/>
              </a:pPr>
              <a:endParaRPr sz="2400" b="0" i="0" u="none" strike="noStrike" cap="none">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You can also manually change the color of your background by going to VIEW &gt; SLIDE MASTER.  After you finish working on the master be sure to go to VIEW &gt; NORMAL to continue working on your poster.</a:t>
              </a: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How to add Text</a:t>
              </a:r>
            </a:p>
            <a:p>
              <a:pPr marL="3265488" marR="0" lvl="2" indent="-1587" algn="l" rtl="0">
                <a:spcBef>
                  <a:spcPts val="0"/>
                </a:spcBef>
                <a:buSzPct val="25000"/>
                <a:buNone/>
              </a:pPr>
              <a:r>
                <a:rPr lang="en-US" sz="2400" b="0" i="0" u="none" strike="noStrike" cap="none">
                  <a:solidFill>
                    <a:srgbClr val="BFBFBF"/>
                  </a:solidFill>
                  <a:latin typeface="Trebuchet MS"/>
                  <a:ea typeface="Trebuchet MS"/>
                  <a:cs typeface="Trebuchet MS"/>
                  <a:sym typeface="Trebuchet MS"/>
                </a:rPr>
                <a:t>The template comes with a number of pre-formatted placeholders for headers and text blocks. You can add more blocks by copying and pasting the existing ones or by adding a text box from the HOME menu. </a:t>
              </a:r>
            </a:p>
            <a:p>
              <a:pPr marL="1518341" marR="0" lvl="2" indent="-7041" algn="l" rtl="0">
                <a:spcBef>
                  <a:spcPts val="0"/>
                </a:spcBef>
                <a:spcAft>
                  <a:spcPts val="0"/>
                </a:spcAft>
                <a:buNone/>
              </a:pPr>
              <a:endParaRPr sz="2400" b="0" i="0" u="none" strike="noStrike" cap="none">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BFBFBF"/>
                </a:buClr>
                <a:buSzPct val="25000"/>
                <a:buFont typeface="Trebuchet MS"/>
                <a:buNone/>
              </a:pPr>
              <a:r>
                <a:rPr lang="en-US" sz="2400" b="0">
                  <a:solidFill>
                    <a:srgbClr val="BFBFBF"/>
                  </a:solidFill>
                  <a:latin typeface="Trebuchet MS"/>
                  <a:ea typeface="Trebuchet MS"/>
                  <a:cs typeface="Trebuchet MS"/>
                  <a:sym typeface="Trebuchet MS"/>
                </a:rPr>
                <a:t> </a:t>
              </a:r>
              <a:r>
                <a:rPr lang="en-US" sz="3200" b="1" i="0" u="none" strike="noStrike" cap="none">
                  <a:solidFill>
                    <a:srgbClr val="FFC000"/>
                  </a:solidFill>
                  <a:latin typeface="Trebuchet MS"/>
                  <a:ea typeface="Trebuchet MS"/>
                  <a:cs typeface="Trebuchet MS"/>
                  <a:sym typeface="Trebuchet MS"/>
                </a:rPr>
                <a:t>Text size</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Adjust the size of your text based on how much content you have to present. The default template text offers a good starting point. Follow the conference requirements.</a:t>
              </a:r>
            </a:p>
            <a:p>
              <a:pPr marL="1518341" marR="0" lvl="2" indent="-7041" algn="l" rtl="0">
                <a:spcBef>
                  <a:spcPts val="0"/>
                </a:spcBef>
                <a:buNone/>
              </a:pPr>
              <a:endParaRPr sz="2400" b="0" i="0" u="none" strike="noStrike" cap="none">
                <a:solidFill>
                  <a:srgbClr val="BFBFBF"/>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How to add Tables</a:t>
              </a:r>
            </a:p>
            <a:p>
              <a:pPr marL="1730375" marR="0" lvl="1" indent="-3175" algn="l" rtl="0">
                <a:spcBef>
                  <a:spcPts val="0"/>
                </a:spcBef>
                <a:buSzPct val="25000"/>
                <a:buNone/>
              </a:pPr>
              <a:r>
                <a:rPr lang="en-US" sz="2400" b="0" i="0" u="none" strike="noStrike" cap="none">
                  <a:solidFill>
                    <a:srgbClr val="BFBFBF"/>
                  </a:solidFill>
                  <a:latin typeface="Trebuchet MS"/>
                  <a:ea typeface="Trebuchet MS"/>
                  <a:cs typeface="Trebuchet MS"/>
                  <a:sym typeface="Trebuchet MS"/>
                </a:rPr>
                <a:t>To add a table from scratch go to the INSERT menu and </a:t>
              </a:r>
              <a:br>
                <a:rPr lang="en-US" sz="2400" b="0" i="0" u="none" strike="noStrike" cap="none">
                  <a:solidFill>
                    <a:srgbClr val="BFBFBF"/>
                  </a:solidFill>
                  <a:latin typeface="Trebuchet MS"/>
                  <a:ea typeface="Trebuchet MS"/>
                  <a:cs typeface="Trebuchet MS"/>
                  <a:sym typeface="Trebuchet MS"/>
                </a:rPr>
              </a:br>
              <a:r>
                <a:rPr lang="en-US" sz="2400" b="0" i="0" u="none" strike="noStrike" cap="none">
                  <a:solidFill>
                    <a:srgbClr val="BFBFBF"/>
                  </a:solidFill>
                  <a:latin typeface="Trebuchet MS"/>
                  <a:ea typeface="Trebuchet MS"/>
                  <a:cs typeface="Trebuchet MS"/>
                  <a:sym typeface="Trebuchet MS"/>
                </a:rPr>
                <a:t>click on TABLE. A drop-down box will help you select rows and columns. </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You can also copy and a paste a table from Word or another PowerPoint document. A pasted table may need to be re-formatted by RIGHT-CLICK &gt; FORMAT SHAPE, TEXT BOX, Margins.</a:t>
              </a:r>
            </a:p>
            <a:p>
              <a:pPr marL="0" marR="0" lvl="0" indent="0" algn="l" rtl="0">
                <a:spcBef>
                  <a:spcPts val="0"/>
                </a:spcBef>
                <a:spcAft>
                  <a:spcPts val="0"/>
                </a:spcAft>
                <a:buNone/>
              </a:pPr>
              <a:endParaRPr sz="2400" b="0">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Graphs / Charts</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You can simply copy and paste charts and graphs from Excel or Word. Some reformatting may be required depending on how the original document has been created.</a:t>
              </a:r>
            </a:p>
            <a:p>
              <a:pPr marL="0" marR="0" lvl="0" indent="0" algn="l" rtl="0">
                <a:lnSpc>
                  <a:spcPct val="100000"/>
                </a:lnSpc>
                <a:spcBef>
                  <a:spcPts val="0"/>
                </a:spcBef>
                <a:spcAft>
                  <a:spcPts val="0"/>
                </a:spcAft>
                <a:buClr>
                  <a:schemeClr val="lt1"/>
                </a:buClr>
                <a:buFont typeface="Calibri"/>
                <a:buNone/>
              </a:pPr>
              <a:endParaRPr sz="2400" b="0" i="0" u="none" strike="noStrike" cap="none">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How to change the column configuration</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RIGHT-CLICK on the poster background and select LAYOUT to see the column options available for this template. The poster columns can also be customized on the Master. VIEW &gt; MASTER.</a:t>
              </a:r>
            </a:p>
            <a:p>
              <a:pPr marL="0" marR="0" lvl="0" indent="0" algn="ctr" rtl="0">
                <a:lnSpc>
                  <a:spcPct val="100000"/>
                </a:lnSpc>
                <a:spcBef>
                  <a:spcPts val="0"/>
                </a:spcBef>
                <a:spcAft>
                  <a:spcPts val="0"/>
                </a:spcAft>
                <a:buClr>
                  <a:schemeClr val="lt1"/>
                </a:buClr>
                <a:buFont typeface="Calibri"/>
                <a:buNone/>
              </a:pPr>
              <a:endParaRPr sz="3200" b="1" i="0" u="none" strike="noStrike" cap="none">
                <a:solidFill>
                  <a:srgbClr val="FFC000"/>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How to remove the info bars</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rtl="0">
                <a:lnSpc>
                  <a:spcPct val="100000"/>
                </a:lnSpc>
                <a:spcBef>
                  <a:spcPts val="0"/>
                </a:spcBef>
                <a:spcAft>
                  <a:spcPts val="0"/>
                </a:spcAft>
                <a:buClr>
                  <a:schemeClr val="lt1"/>
                </a:buClr>
                <a:buFont typeface="Calibri"/>
                <a:buNone/>
              </a:pPr>
              <a:endParaRPr sz="2400" b="0" i="0" u="none" strike="noStrike" cap="none">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Save your work</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Save your template as a PowerPoint document. For printing, save as PowerPoint or “Print-quality” PDF.</a:t>
              </a:r>
            </a:p>
            <a:p>
              <a:pPr marL="0" marR="0" lvl="0" indent="0" algn="l" rtl="0">
                <a:lnSpc>
                  <a:spcPct val="100000"/>
                </a:lnSpc>
                <a:spcBef>
                  <a:spcPts val="0"/>
                </a:spcBef>
                <a:spcAft>
                  <a:spcPts val="0"/>
                </a:spcAft>
                <a:buClr>
                  <a:schemeClr val="lt1"/>
                </a:buClr>
                <a:buFont typeface="Calibri"/>
                <a:buNone/>
              </a:pPr>
              <a:endParaRPr sz="2400" b="0">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Print your poster</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rtl="0">
                <a:lnSpc>
                  <a:spcPct val="100000"/>
                </a:lnSpc>
                <a:spcBef>
                  <a:spcPts val="0"/>
                </a:spcBef>
                <a:spcAft>
                  <a:spcPts val="0"/>
                </a:spcAft>
                <a:buClr>
                  <a:schemeClr val="lt1"/>
                </a:buClr>
                <a:buFont typeface="Calibri"/>
                <a:buNone/>
              </a:pPr>
              <a:endParaRPr sz="2800" b="0" i="0" u="none" strike="noStrike" cap="none">
                <a:solidFill>
                  <a:srgbClr val="BFBFBF"/>
                </a:solidFill>
                <a:latin typeface="Trebuchet MS"/>
                <a:ea typeface="Trebuchet MS"/>
                <a:cs typeface="Trebuchet MS"/>
                <a:sym typeface="Trebuchet MS"/>
              </a:endParaRPr>
            </a:p>
          </p:txBody>
        </p:sp>
        <p:pic>
          <p:nvPicPr>
            <p:cNvPr id="127" name="Shape 127"/>
            <p:cNvPicPr preferRelativeResize="0"/>
            <p:nvPr/>
          </p:nvPicPr>
          <p:blipFill rotWithShape="1">
            <a:blip r:embed="rId4">
              <a:alphaModFix/>
            </a:blip>
            <a:srcRect/>
            <a:stretch/>
          </p:blipFill>
          <p:spPr>
            <a:xfrm>
              <a:off x="46915678" y="3349444"/>
              <a:ext cx="5586150" cy="2063772"/>
            </a:xfrm>
            <a:prstGeom prst="rect">
              <a:avLst/>
            </a:prstGeom>
            <a:noFill/>
            <a:ln>
              <a:noFill/>
            </a:ln>
          </p:spPr>
        </p:pic>
        <p:pic>
          <p:nvPicPr>
            <p:cNvPr id="128" name="Shape 128"/>
            <p:cNvPicPr preferRelativeResize="0"/>
            <p:nvPr/>
          </p:nvPicPr>
          <p:blipFill rotWithShape="1">
            <a:blip r:embed="rId5">
              <a:alphaModFix/>
            </a:blip>
            <a:srcRect/>
            <a:stretch/>
          </p:blipFill>
          <p:spPr>
            <a:xfrm>
              <a:off x="44621818" y="7740039"/>
              <a:ext cx="2969583" cy="1370576"/>
            </a:xfrm>
            <a:prstGeom prst="rect">
              <a:avLst/>
            </a:prstGeom>
            <a:noFill/>
            <a:ln>
              <a:noFill/>
            </a:ln>
          </p:spPr>
        </p:pic>
        <p:pic>
          <p:nvPicPr>
            <p:cNvPr id="129" name="Shape 129"/>
            <p:cNvPicPr preferRelativeResize="0"/>
            <p:nvPr/>
          </p:nvPicPr>
          <p:blipFill rotWithShape="1">
            <a:blip r:embed="rId6">
              <a:alphaModFix/>
            </a:blip>
            <a:srcRect/>
            <a:stretch/>
          </p:blipFill>
          <p:spPr>
            <a:xfrm>
              <a:off x="44629618" y="12347263"/>
              <a:ext cx="1482266" cy="992161"/>
            </a:xfrm>
            <a:prstGeom prst="rect">
              <a:avLst/>
            </a:prstGeom>
            <a:noFill/>
            <a:ln>
              <a:noFill/>
            </a:ln>
          </p:spPr>
        </p:pic>
        <p:grpSp>
          <p:nvGrpSpPr>
            <p:cNvPr id="130" name="Shape 130"/>
            <p:cNvGrpSpPr/>
            <p:nvPr/>
          </p:nvGrpSpPr>
          <p:grpSpPr>
            <a:xfrm>
              <a:off x="44487209" y="29414562"/>
              <a:ext cx="10354212" cy="1265612"/>
              <a:chOff x="44200453" y="28362387"/>
              <a:chExt cx="9771398" cy="1090622"/>
            </a:xfrm>
          </p:grpSpPr>
          <p:sp>
            <p:nvSpPr>
              <p:cNvPr id="131" name="Shape 131"/>
              <p:cNvSpPr/>
              <p:nvPr/>
            </p:nvSpPr>
            <p:spPr>
              <a:xfrm>
                <a:off x="44200453" y="28362387"/>
                <a:ext cx="9771398" cy="1090622"/>
              </a:xfrm>
              <a:prstGeom prst="roundRect">
                <a:avLst>
                  <a:gd name="adj" fmla="val 16667"/>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pic>
            <p:nvPicPr>
              <p:cNvPr id="132" name="Shape 132" descr="http://t2.gstatic.com/images?q=tbn:ANd9GcR4APHC6TT9w54M2zn_pvCiBxUNcspYPoVxirLRphBoJabfSvu7zw">
                <a:hlinkClick r:id="rId7"/>
              </p:cNvPr>
              <p:cNvPicPr preferRelativeResize="0"/>
              <p:nvPr/>
            </p:nvPicPr>
            <p:blipFill rotWithShape="1">
              <a:blip r:embed="rId8">
                <a:alphaModFix/>
              </a:blip>
              <a:srcRect/>
              <a:stretch/>
            </p:blipFill>
            <p:spPr>
              <a:xfrm>
                <a:off x="44326393" y="28460718"/>
                <a:ext cx="914400" cy="914399"/>
              </a:xfrm>
              <a:prstGeom prst="rect">
                <a:avLst/>
              </a:prstGeom>
              <a:noFill/>
              <a:ln>
                <a:noFill/>
              </a:ln>
            </p:spPr>
          </p:pic>
          <p:sp>
            <p:nvSpPr>
              <p:cNvPr id="133" name="Shape 133"/>
              <p:cNvSpPr txBox="1"/>
              <p:nvPr/>
            </p:nvSpPr>
            <p:spPr>
              <a:xfrm>
                <a:off x="45300662" y="28552306"/>
                <a:ext cx="8671189" cy="71609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a:solidFill>
                      <a:schemeClr val="dk2"/>
                    </a:solidFill>
                    <a:latin typeface="Trebuchet MS"/>
                    <a:ea typeface="Trebuchet MS"/>
                    <a:cs typeface="Trebuchet MS"/>
                    <a:sym typeface="Trebuchet MS"/>
                  </a:rPr>
                  <a:t>Student discounts are available on our Facebook page.</a:t>
                </a:r>
                <a:br>
                  <a:rPr lang="en-US" sz="2400">
                    <a:solidFill>
                      <a:schemeClr val="dk2"/>
                    </a:solidFill>
                    <a:latin typeface="Trebuchet MS"/>
                    <a:ea typeface="Trebuchet MS"/>
                    <a:cs typeface="Trebuchet MS"/>
                    <a:sym typeface="Trebuchet MS"/>
                  </a:rPr>
                </a:br>
                <a:r>
                  <a:rPr lang="en-US" sz="2400">
                    <a:solidFill>
                      <a:schemeClr val="dk2"/>
                    </a:solidFill>
                    <a:latin typeface="Trebuchet MS"/>
                    <a:ea typeface="Trebuchet MS"/>
                    <a:cs typeface="Trebuchet MS"/>
                    <a:sym typeface="Trebuchet MS"/>
                  </a:rPr>
                  <a:t>Go to </a:t>
                </a:r>
                <a:r>
                  <a:rPr lang="en-US" sz="2400" u="sng">
                    <a:solidFill>
                      <a:schemeClr val="dk2"/>
                    </a:solidFill>
                    <a:latin typeface="Trebuchet MS"/>
                    <a:ea typeface="Trebuchet MS"/>
                    <a:cs typeface="Trebuchet MS"/>
                    <a:sym typeface="Trebuchet MS"/>
                  </a:rPr>
                  <a:t>PosterPresentations.com</a:t>
                </a:r>
                <a:r>
                  <a:rPr lang="en-US" sz="2400">
                    <a:solidFill>
                      <a:schemeClr val="dk2"/>
                    </a:solidFill>
                    <a:latin typeface="Trebuchet MS"/>
                    <a:ea typeface="Trebuchet MS"/>
                    <a:cs typeface="Trebuchet MS"/>
                    <a:sym typeface="Trebuchet MS"/>
                  </a:rPr>
                  <a:t> and click on the FB icon. </a:t>
                </a:r>
              </a:p>
            </p:txBody>
          </p:sp>
        </p:grpSp>
        <p:sp>
          <p:nvSpPr>
            <p:cNvPr id="134" name="Shape 134"/>
            <p:cNvSpPr txBox="1"/>
            <p:nvPr/>
          </p:nvSpPr>
          <p:spPr>
            <a:xfrm>
              <a:off x="44262809" y="31169781"/>
              <a:ext cx="6870215" cy="1399637"/>
            </a:xfrm>
            <a:prstGeom prst="rect">
              <a:avLst/>
            </a:prstGeom>
            <a:noFill/>
            <a:ln>
              <a:noFill/>
            </a:ln>
          </p:spPr>
          <p:txBody>
            <a:bodyPr lIns="65300" tIns="32650" rIns="65300" bIns="32650" anchor="t" anchorCtr="0">
              <a:noAutofit/>
            </a:bodyPr>
            <a:lstStyle/>
            <a:p>
              <a:pPr marL="0" marR="0" lvl="0" indent="0" algn="l" rtl="0">
                <a:lnSpc>
                  <a:spcPct val="92857"/>
                </a:lnSpc>
                <a:spcBef>
                  <a:spcPts val="0"/>
                </a:spcBef>
                <a:buSzPct val="25000"/>
                <a:buNone/>
              </a:pPr>
              <a:r>
                <a:rPr lang="en-US" sz="2800">
                  <a:solidFill>
                    <a:schemeClr val="lt1"/>
                  </a:solidFill>
                  <a:latin typeface="Calibri"/>
                  <a:ea typeface="Calibri"/>
                  <a:cs typeface="Calibri"/>
                  <a:sym typeface="Calibri"/>
                </a:rPr>
                <a:t>© 2015 PosterPresentations.com</a:t>
              </a:r>
              <a:br>
                <a:rPr lang="en-US" sz="2800">
                  <a:solidFill>
                    <a:schemeClr val="lt1"/>
                  </a:solidFill>
                  <a:latin typeface="Calibri"/>
                  <a:ea typeface="Calibri"/>
                  <a:cs typeface="Calibri"/>
                  <a:sym typeface="Calibri"/>
                </a:rPr>
              </a:br>
              <a:r>
                <a:rPr lang="en-US" sz="2800">
                  <a:solidFill>
                    <a:schemeClr val="lt1"/>
                  </a:solidFill>
                  <a:latin typeface="Calibri"/>
                  <a:ea typeface="Calibri"/>
                  <a:cs typeface="Calibri"/>
                  <a:sym typeface="Calibri"/>
                </a:rPr>
                <a:t>    </a:t>
              </a:r>
              <a:r>
                <a:rPr lang="en-US" sz="2400">
                  <a:solidFill>
                    <a:schemeClr val="lt1"/>
                  </a:solidFill>
                  <a:latin typeface="Calibri"/>
                  <a:ea typeface="Calibri"/>
                  <a:cs typeface="Calibri"/>
                  <a:sym typeface="Calibri"/>
                </a:rPr>
                <a:t>2117 Fourth Street , Unit C        </a:t>
              </a:r>
            </a:p>
            <a:p>
              <a:pPr marL="0" marR="0" lvl="0" indent="0" algn="l" rtl="0">
                <a:lnSpc>
                  <a:spcPct val="108333"/>
                </a:lnSpc>
                <a:spcBef>
                  <a:spcPts val="0"/>
                </a:spcBef>
                <a:buSzPct val="25000"/>
                <a:buNone/>
              </a:pPr>
              <a:r>
                <a:rPr lang="en-US" sz="2400">
                  <a:solidFill>
                    <a:schemeClr val="lt1"/>
                  </a:solidFill>
                  <a:latin typeface="Calibri"/>
                  <a:ea typeface="Calibri"/>
                  <a:cs typeface="Calibri"/>
                  <a:sym typeface="Calibri"/>
                </a:rPr>
                <a:t>     Berkeley CA </a:t>
              </a:r>
              <a:r>
                <a:rPr lang="en-US" sz="2000">
                  <a:solidFill>
                    <a:schemeClr val="lt1"/>
                  </a:solidFill>
                  <a:latin typeface="Calibri"/>
                  <a:ea typeface="Calibri"/>
                  <a:cs typeface="Calibri"/>
                  <a:sym typeface="Calibri"/>
                </a:rPr>
                <a:t>94710</a:t>
              </a:r>
              <a:br>
                <a:rPr lang="en-US" sz="2400">
                  <a:solidFill>
                    <a:schemeClr val="lt1"/>
                  </a:solidFill>
                  <a:latin typeface="Calibri"/>
                  <a:ea typeface="Calibri"/>
                  <a:cs typeface="Calibri"/>
                  <a:sym typeface="Calibri"/>
                </a:rPr>
              </a:br>
              <a:r>
                <a:rPr lang="en-US" sz="2400">
                  <a:solidFill>
                    <a:schemeClr val="lt1"/>
                  </a:solidFill>
                  <a:latin typeface="Calibri"/>
                  <a:ea typeface="Calibri"/>
                  <a:cs typeface="Calibri"/>
                  <a:sym typeface="Calibri"/>
                </a:rPr>
                <a:t>    </a:t>
              </a:r>
              <a:r>
                <a:rPr lang="en-US" sz="2400" b="1">
                  <a:solidFill>
                    <a:srgbClr val="FFFF00"/>
                  </a:solidFill>
                  <a:latin typeface="Calibri"/>
                  <a:ea typeface="Calibri"/>
                  <a:cs typeface="Calibri"/>
                  <a:sym typeface="Calibri"/>
                </a:rPr>
                <a:t>posterpresenter@gmail.com</a:t>
              </a:r>
            </a:p>
          </p:txBody>
        </p:sp>
      </p:grpSp>
      <p:grpSp>
        <p:nvGrpSpPr>
          <p:cNvPr id="135" name="Shape 135"/>
          <p:cNvGrpSpPr/>
          <p:nvPr/>
        </p:nvGrpSpPr>
        <p:grpSpPr>
          <a:xfrm>
            <a:off x="-11225189" y="0"/>
            <a:ext cx="11018865" cy="32918400"/>
            <a:chOff x="-11225189" y="0"/>
            <a:chExt cx="11018865" cy="32918400"/>
          </a:xfrm>
        </p:grpSpPr>
        <p:sp>
          <p:nvSpPr>
            <p:cNvPr id="136" name="Shape 136"/>
            <p:cNvSpPr/>
            <p:nvPr/>
          </p:nvSpPr>
          <p:spPr>
            <a:xfrm>
              <a:off x="-11216135" y="0"/>
              <a:ext cx="11009812" cy="32918400"/>
            </a:xfrm>
            <a:prstGeom prst="rect">
              <a:avLst/>
            </a:prstGeom>
            <a:solidFill>
              <a:srgbClr val="0C0C0C"/>
            </a:solidFill>
            <a:ln>
              <a:noFill/>
            </a:ln>
          </p:spPr>
          <p:txBody>
            <a:bodyPr lIns="457200" tIns="457200" rIns="457200" bIns="0" anchor="t" anchorCtr="0">
              <a:noAutofit/>
            </a:bodyPr>
            <a:lstStyle/>
            <a:p>
              <a:pPr marL="0" marR="0" lvl="0" indent="0" algn="ctr" rtl="0">
                <a:lnSpc>
                  <a:spcPct val="100000"/>
                </a:lnSpc>
                <a:spcBef>
                  <a:spcPts val="0"/>
                </a:spcBef>
                <a:spcAft>
                  <a:spcPts val="0"/>
                </a:spcAft>
                <a:buClr>
                  <a:srgbClr val="FF0000"/>
                </a:buClr>
                <a:buSzPct val="25000"/>
                <a:buFont typeface="Trebuchet MS"/>
                <a:buNone/>
              </a:pPr>
              <a:r>
                <a:rPr lang="en-US" sz="3200" b="1">
                  <a:solidFill>
                    <a:srgbClr val="FF0000"/>
                  </a:solidFill>
                  <a:latin typeface="Trebuchet MS"/>
                  <a:ea typeface="Trebuchet MS"/>
                  <a:cs typeface="Trebuchet MS"/>
                  <a:sym typeface="Trebuchet MS"/>
                </a:rPr>
                <a:t>(—THIS SIDEBAR DOES NOT PRINT—)</a:t>
              </a:r>
            </a:p>
            <a:p>
              <a:pPr marL="0" marR="0" lvl="0" indent="0" algn="ctr" rtl="0">
                <a:spcBef>
                  <a:spcPts val="0"/>
                </a:spcBef>
                <a:buSzPct val="25000"/>
                <a:buNone/>
              </a:pPr>
              <a:r>
                <a:rPr lang="en-US" sz="4000" b="1">
                  <a:solidFill>
                    <a:schemeClr val="lt1"/>
                  </a:solidFill>
                  <a:latin typeface="Trebuchet MS"/>
                  <a:ea typeface="Trebuchet MS"/>
                  <a:cs typeface="Trebuchet MS"/>
                  <a:sym typeface="Trebuchet MS"/>
                </a:rPr>
                <a:t>DESIGN GUIDE</a:t>
              </a:r>
            </a:p>
            <a:p>
              <a:pPr marL="0" marR="0" lvl="0" indent="0" algn="ctr" rtl="0">
                <a:spcBef>
                  <a:spcPts val="0"/>
                </a:spcBef>
                <a:buNone/>
              </a:pPr>
              <a:endParaRPr sz="2800" b="1">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i="0">
                  <a:solidFill>
                    <a:schemeClr val="lt1"/>
                  </a:solidFill>
                  <a:latin typeface="Trebuchet MS"/>
                  <a:ea typeface="Trebuchet MS"/>
                  <a:cs typeface="Trebuchet MS"/>
                  <a:sym typeface="Trebuchet MS"/>
                </a:rPr>
                <a:t>This PowerPoint 2007 template produces a 36”x48” presentation poster. </a:t>
              </a:r>
              <a:r>
                <a:rPr lang="en-US" sz="2800">
                  <a:solidFill>
                    <a:schemeClr val="lt1"/>
                  </a:solidFill>
                  <a:latin typeface="Trebuchet MS"/>
                  <a:ea typeface="Trebuchet MS"/>
                  <a:cs typeface="Trebuchet MS"/>
                  <a:sym typeface="Trebuchet MS"/>
                </a:rPr>
                <a:t>You can use it to create your research poster and save valuable time placing titles, subtitles, text, and graphics. </a:t>
              </a:r>
            </a:p>
            <a:p>
              <a:pPr marL="0" marR="0" lvl="0" indent="0" algn="l" rtl="0">
                <a:spcBef>
                  <a:spcPts val="0"/>
                </a:spcBef>
                <a:buNone/>
              </a:pPr>
              <a:endParaRPr sz="2800">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a:solidFill>
                    <a:schemeClr val="lt1"/>
                  </a:solidFill>
                  <a:latin typeface="Trebuchet MS"/>
                  <a:ea typeface="Trebuchet MS"/>
                  <a:cs typeface="Trebuchet MS"/>
                  <a:sym typeface="Trebuchet MS"/>
                </a:rPr>
                <a:t>We provide a series of online tutorials that will guide you through the poster design process and answer your poster production questions. To view our template tutorials, go online to </a:t>
              </a:r>
              <a:r>
                <a:rPr lang="en-US" sz="2800" b="1">
                  <a:solidFill>
                    <a:srgbClr val="FFC000"/>
                  </a:solidFill>
                  <a:latin typeface="Trebuchet MS"/>
                  <a:ea typeface="Trebuchet MS"/>
                  <a:cs typeface="Trebuchet MS"/>
                  <a:sym typeface="Trebuchet MS"/>
                </a:rPr>
                <a:t>PosterPresentations.com</a:t>
              </a:r>
              <a:r>
                <a:rPr lang="en-US" sz="2800" b="1">
                  <a:solidFill>
                    <a:schemeClr val="lt1"/>
                  </a:solidFill>
                  <a:latin typeface="Trebuchet MS"/>
                  <a:ea typeface="Trebuchet MS"/>
                  <a:cs typeface="Trebuchet MS"/>
                  <a:sym typeface="Trebuchet MS"/>
                </a:rPr>
                <a:t> </a:t>
              </a:r>
              <a:r>
                <a:rPr lang="en-US" sz="2800">
                  <a:solidFill>
                    <a:schemeClr val="lt1"/>
                  </a:solidFill>
                  <a:latin typeface="Trebuchet MS"/>
                  <a:ea typeface="Trebuchet MS"/>
                  <a:cs typeface="Trebuchet MS"/>
                  <a:sym typeface="Trebuchet MS"/>
                </a:rPr>
                <a:t>and click on HELP DESK.</a:t>
              </a:r>
            </a:p>
            <a:p>
              <a:pPr marL="0" marR="0" lvl="0" indent="0" algn="l" rtl="0">
                <a:spcBef>
                  <a:spcPts val="0"/>
                </a:spcBef>
                <a:buNone/>
              </a:pPr>
              <a:endParaRPr sz="2800">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a:solidFill>
                    <a:schemeClr val="lt1"/>
                  </a:solidFill>
                  <a:latin typeface="Trebuchet MS"/>
                  <a:ea typeface="Trebuchet MS"/>
                  <a:cs typeface="Trebuchet MS"/>
                  <a:sym typeface="Trebuchet MS"/>
                </a:rPr>
                <a:t>When you are ready to print your poster, go online to </a:t>
              </a:r>
              <a:r>
                <a:rPr lang="en-US" sz="2800" b="0">
                  <a:solidFill>
                    <a:schemeClr val="lt1"/>
                  </a:solidFill>
                  <a:latin typeface="Trebuchet MS"/>
                  <a:ea typeface="Trebuchet MS"/>
                  <a:cs typeface="Trebuchet MS"/>
                  <a:sym typeface="Trebuchet MS"/>
                </a:rPr>
                <a:t>PosterPresentations.com</a:t>
              </a:r>
              <a:br>
                <a:rPr lang="en-US" sz="2800">
                  <a:solidFill>
                    <a:schemeClr val="lt1"/>
                  </a:solidFill>
                  <a:latin typeface="Trebuchet MS"/>
                  <a:ea typeface="Trebuchet MS"/>
                  <a:cs typeface="Trebuchet MS"/>
                  <a:sym typeface="Trebuchet MS"/>
                </a:rPr>
              </a:br>
              <a:endParaRPr lang="en-US" sz="2800">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b="0">
                  <a:solidFill>
                    <a:schemeClr val="lt1"/>
                  </a:solidFill>
                  <a:latin typeface="Trebuchet MS"/>
                  <a:ea typeface="Trebuchet MS"/>
                  <a:cs typeface="Trebuchet MS"/>
                  <a:sym typeface="Trebuchet MS"/>
                </a:rPr>
                <a:t>Need assistance? Call us at </a:t>
              </a:r>
              <a:r>
                <a:rPr lang="en-US" sz="2800" b="0">
                  <a:solidFill>
                    <a:srgbClr val="FFC000"/>
                  </a:solidFill>
                  <a:latin typeface="Trebuchet MS"/>
                  <a:ea typeface="Trebuchet MS"/>
                  <a:cs typeface="Trebuchet MS"/>
                  <a:sym typeface="Trebuchet MS"/>
                </a:rPr>
                <a:t>1.510.649.3001</a:t>
              </a:r>
            </a:p>
            <a:p>
              <a:pPr marL="0" marR="0" lvl="0" indent="0" algn="l" rtl="0">
                <a:spcBef>
                  <a:spcPts val="0"/>
                </a:spcBef>
                <a:buNone/>
              </a:pPr>
              <a:endParaRPr sz="3600" b="1">
                <a:solidFill>
                  <a:srgbClr val="FFFF00"/>
                </a:solidFill>
                <a:latin typeface="Trebuchet MS"/>
                <a:ea typeface="Trebuchet MS"/>
                <a:cs typeface="Trebuchet MS"/>
                <a:sym typeface="Trebuchet MS"/>
              </a:endParaRPr>
            </a:p>
            <a:p>
              <a:pPr marL="0" marR="0" lvl="0" indent="0" algn="ctr" rtl="0">
                <a:spcBef>
                  <a:spcPts val="0"/>
                </a:spcBef>
                <a:buNone/>
              </a:pPr>
              <a:endParaRPr sz="2400" b="1">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4000" b="1">
                  <a:solidFill>
                    <a:schemeClr val="lt1"/>
                  </a:solidFill>
                  <a:latin typeface="Trebuchet MS"/>
                  <a:ea typeface="Trebuchet MS"/>
                  <a:cs typeface="Trebuchet MS"/>
                  <a:sym typeface="Trebuchet MS"/>
                </a:rPr>
                <a:t>QUICK START</a:t>
              </a:r>
            </a:p>
            <a:p>
              <a:pPr marL="0" marR="0" lvl="0" indent="0" algn="ctr" rtl="0">
                <a:spcBef>
                  <a:spcPts val="0"/>
                </a:spcBef>
                <a:buNone/>
              </a:pPr>
              <a:endParaRPr sz="3200" b="1">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Zoom in and out</a:t>
              </a:r>
            </a:p>
            <a:p>
              <a:pPr marL="1892300" marR="0" lvl="0" indent="-1892300" algn="l" rtl="0">
                <a:spcBef>
                  <a:spcPts val="0"/>
                </a:spcBef>
                <a:buSzPct val="25000"/>
                <a:buNone/>
              </a:pPr>
              <a:r>
                <a:rPr lang="en-US" sz="2400" b="0">
                  <a:solidFill>
                    <a:schemeClr val="lt1"/>
                  </a:solidFill>
                  <a:latin typeface="Trebuchet MS"/>
                  <a:ea typeface="Trebuchet MS"/>
                  <a:cs typeface="Trebuchet MS"/>
                  <a:sym typeface="Trebuchet MS"/>
                </a:rPr>
                <a:t>	</a:t>
              </a:r>
              <a:r>
                <a:rPr lang="en-US" sz="2400" b="0">
                  <a:solidFill>
                    <a:srgbClr val="BFBFBF"/>
                  </a:solidFill>
                  <a:latin typeface="Trebuchet MS"/>
                  <a:ea typeface="Trebuchet MS"/>
                  <a:cs typeface="Trebuchet MS"/>
                  <a:sym typeface="Trebuchet MS"/>
                </a:rPr>
                <a:t>As you work on your poster zoom in and out to the level that is more comfortable to you. </a:t>
              </a:r>
            </a:p>
            <a:p>
              <a:pPr marL="1892300" marR="0" lvl="0" indent="-1892300" algn="l" rtl="0">
                <a:spcBef>
                  <a:spcPts val="0"/>
                </a:spcBef>
                <a:buSzPct val="25000"/>
                <a:buNone/>
              </a:pPr>
              <a:r>
                <a:rPr lang="en-US" sz="2400" b="1">
                  <a:solidFill>
                    <a:srgbClr val="BFBFBF"/>
                  </a:solidFill>
                  <a:latin typeface="Trebuchet MS"/>
                  <a:ea typeface="Trebuchet MS"/>
                  <a:cs typeface="Trebuchet MS"/>
                  <a:sym typeface="Trebuchet MS"/>
                </a:rPr>
                <a:t>	</a:t>
              </a:r>
              <a:r>
                <a:rPr lang="en-US" sz="2400" b="0">
                  <a:solidFill>
                    <a:srgbClr val="BFBFBF"/>
                  </a:solidFill>
                  <a:latin typeface="Trebuchet MS"/>
                  <a:ea typeface="Trebuchet MS"/>
                  <a:cs typeface="Trebuchet MS"/>
                  <a:sym typeface="Trebuchet MS"/>
                </a:rPr>
                <a:t>Go to VIEW &gt; ZOOM.</a:t>
              </a:r>
            </a:p>
            <a:p>
              <a:pPr marL="0" marR="0" lvl="0" indent="0" algn="l" rtl="0">
                <a:spcBef>
                  <a:spcPts val="0"/>
                </a:spcBef>
                <a:buNone/>
              </a:pPr>
              <a:endParaRPr sz="2800" b="0">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Title, Authors, and Affiliations</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Start designing your poster by adding the title, the names of the authors, and the affiliated institutions. You can type or paste text into the provided boxes. The template will automatically adjust the size of your text to fit the title box. You can manually override this feature and change the size of your text. </a:t>
              </a: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SzPct val="25000"/>
                <a:buNone/>
              </a:pPr>
              <a:r>
                <a:rPr lang="en-US" sz="2400" b="1">
                  <a:solidFill>
                    <a:srgbClr val="FFC000"/>
                  </a:solidFill>
                  <a:latin typeface="Trebuchet MS"/>
                  <a:ea typeface="Trebuchet MS"/>
                  <a:cs typeface="Trebuchet MS"/>
                  <a:sym typeface="Trebuchet MS"/>
                </a:rPr>
                <a:t>TIP: </a:t>
              </a:r>
              <a:r>
                <a:rPr lang="en-US" sz="2400" b="0">
                  <a:solidFill>
                    <a:srgbClr val="BFBFBF"/>
                  </a:solidFill>
                  <a:latin typeface="Trebuchet MS"/>
                  <a:ea typeface="Trebuchet MS"/>
                  <a:cs typeface="Trebuchet MS"/>
                  <a:sym typeface="Trebuchet MS"/>
                </a:rPr>
                <a:t>The font size of your title should be bigger than your name(s) and institution name(s).</a:t>
              </a:r>
            </a:p>
            <a:p>
              <a:pPr marL="0" marR="0" lvl="0" indent="0" algn="l" rtl="0">
                <a:spcBef>
                  <a:spcPts val="0"/>
                </a:spcBef>
                <a:buSzPct val="25000"/>
                <a:buNone/>
              </a:pPr>
              <a:br>
                <a:rPr lang="en-US" sz="2800" b="1">
                  <a:solidFill>
                    <a:schemeClr val="lt1"/>
                  </a:solidFill>
                  <a:latin typeface="Trebuchet MS"/>
                  <a:ea typeface="Trebuchet MS"/>
                  <a:cs typeface="Trebuchet MS"/>
                  <a:sym typeface="Trebuchet MS"/>
                </a:rPr>
              </a:br>
              <a:endParaRPr lang="en-US" sz="2800" b="1">
                <a:solidFill>
                  <a:schemeClr val="lt1"/>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Adding Logos / Seals</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SzPct val="25000"/>
                <a:buNone/>
              </a:pPr>
              <a:r>
                <a:rPr lang="en-US" sz="2400" b="1">
                  <a:solidFill>
                    <a:srgbClr val="FFC000"/>
                  </a:solidFill>
                  <a:latin typeface="Trebuchet MS"/>
                  <a:ea typeface="Trebuchet MS"/>
                  <a:cs typeface="Trebuchet MS"/>
                  <a:sym typeface="Trebuchet MS"/>
                </a:rPr>
                <a:t>TIP: </a:t>
              </a:r>
              <a:r>
                <a:rPr lang="en-US" sz="2400" b="0">
                  <a:solidFill>
                    <a:srgbClr val="BFBFBF"/>
                  </a:solidFill>
                  <a:latin typeface="Trebuchet MS"/>
                  <a:ea typeface="Trebuchet MS"/>
                  <a:cs typeface="Trebuchet MS"/>
                  <a:sym typeface="Trebuchet MS"/>
                </a:rPr>
                <a:t>See if your school’s logo is available on our free poster templates page.</a:t>
              </a:r>
            </a:p>
            <a:p>
              <a:pPr marL="0" marR="0" lvl="0" indent="0" algn="l" rtl="0">
                <a:spcBef>
                  <a:spcPts val="0"/>
                </a:spcBef>
                <a:buNone/>
              </a:pPr>
              <a:endParaRPr sz="2400" b="0">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Photographs / Graphics</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disproportionally.</a:t>
              </a:r>
            </a:p>
            <a:p>
              <a:pPr marL="0" marR="0" lvl="0" indent="0" algn="l" rtl="0">
                <a:spcBef>
                  <a:spcPts val="0"/>
                </a:spcBef>
                <a:buNone/>
              </a:pPr>
              <a:endParaRPr sz="2400" b="0">
                <a:solidFill>
                  <a:schemeClr val="lt1"/>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Image Quality Check</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Zoom in and look at your images at 100% magnification. If they look good they will print well. </a:t>
              </a:r>
            </a:p>
          </p:txBody>
        </p:sp>
        <p:cxnSp>
          <p:nvCxnSpPr>
            <p:cNvPr id="137" name="Shape 137"/>
            <p:cNvCxnSpPr/>
            <p:nvPr/>
          </p:nvCxnSpPr>
          <p:spPr>
            <a:xfrm>
              <a:off x="-11225189" y="8422500"/>
              <a:ext cx="10999746" cy="3341"/>
            </a:xfrm>
            <a:prstGeom prst="straightConnector1">
              <a:avLst/>
            </a:prstGeom>
            <a:noFill/>
            <a:ln w="9525" cap="flat" cmpd="sng">
              <a:solidFill>
                <a:srgbClr val="FFC000"/>
              </a:solidFill>
              <a:prstDash val="solid"/>
              <a:round/>
              <a:headEnd type="none" w="med" len="med"/>
              <a:tailEnd type="none" w="med" len="med"/>
            </a:ln>
          </p:spPr>
        </p:cxnSp>
        <p:pic>
          <p:nvPicPr>
            <p:cNvPr id="138" name="Shape 138"/>
            <p:cNvPicPr preferRelativeResize="0"/>
            <p:nvPr/>
          </p:nvPicPr>
          <p:blipFill rotWithShape="1">
            <a:blip r:embed="rId9">
              <a:alphaModFix/>
            </a:blip>
            <a:srcRect/>
            <a:stretch/>
          </p:blipFill>
          <p:spPr>
            <a:xfrm>
              <a:off x="-10740739" y="10261717"/>
              <a:ext cx="1597666" cy="1201934"/>
            </a:xfrm>
            <a:prstGeom prst="rect">
              <a:avLst/>
            </a:prstGeom>
            <a:noFill/>
            <a:ln>
              <a:noFill/>
            </a:ln>
          </p:spPr>
        </p:pic>
        <p:pic>
          <p:nvPicPr>
            <p:cNvPr id="139" name="Shape 139"/>
            <p:cNvPicPr preferRelativeResize="0"/>
            <p:nvPr/>
          </p:nvPicPr>
          <p:blipFill rotWithShape="1">
            <a:blip r:embed="rId10">
              <a:alphaModFix/>
            </a:blip>
            <a:srcRect/>
            <a:stretch/>
          </p:blipFill>
          <p:spPr>
            <a:xfrm>
              <a:off x="-10732764" y="15696926"/>
              <a:ext cx="9986808" cy="1053596"/>
            </a:xfrm>
            <a:prstGeom prst="rect">
              <a:avLst/>
            </a:prstGeom>
            <a:noFill/>
            <a:ln>
              <a:noFill/>
            </a:ln>
          </p:spPr>
        </p:pic>
        <p:grpSp>
          <p:nvGrpSpPr>
            <p:cNvPr id="140" name="Shape 140"/>
            <p:cNvGrpSpPr/>
            <p:nvPr/>
          </p:nvGrpSpPr>
          <p:grpSpPr>
            <a:xfrm>
              <a:off x="-9744992" y="23540955"/>
              <a:ext cx="7531181" cy="2120440"/>
              <a:chOff x="-4470426" y="11016657"/>
              <a:chExt cx="3470784" cy="974220"/>
            </a:xfrm>
          </p:grpSpPr>
          <p:grpSp>
            <p:nvGrpSpPr>
              <p:cNvPr id="141" name="Shape 141"/>
              <p:cNvGrpSpPr/>
              <p:nvPr/>
            </p:nvGrpSpPr>
            <p:grpSpPr>
              <a:xfrm>
                <a:off x="-2783494" y="11060886"/>
                <a:ext cx="624430" cy="893534"/>
                <a:chOff x="-3958696" y="11117435"/>
                <a:chExt cx="779337" cy="1280429"/>
              </a:xfrm>
            </p:grpSpPr>
            <p:pic>
              <p:nvPicPr>
                <p:cNvPr id="142" name="Shape 142"/>
                <p:cNvPicPr preferRelativeResize="0"/>
                <p:nvPr/>
              </p:nvPicPr>
              <p:blipFill rotWithShape="1">
                <a:blip r:embed="rId11">
                  <a:alphaModFix/>
                </a:blip>
                <a:srcRect/>
                <a:stretch/>
              </p:blipFill>
              <p:spPr>
                <a:xfrm>
                  <a:off x="-3948160" y="11117435"/>
                  <a:ext cx="768801" cy="1090856"/>
                </a:xfrm>
                <a:prstGeom prst="rect">
                  <a:avLst/>
                </a:prstGeom>
                <a:noFill/>
                <a:ln>
                  <a:noFill/>
                </a:ln>
              </p:spPr>
            </p:pic>
            <p:sp>
              <p:nvSpPr>
                <p:cNvPr id="143" name="Shape 143"/>
                <p:cNvSpPr txBox="1"/>
                <p:nvPr/>
              </p:nvSpPr>
              <p:spPr>
                <a:xfrm>
                  <a:off x="-3958696" y="12114178"/>
                  <a:ext cx="779337" cy="283687"/>
                </a:xfrm>
                <a:prstGeom prst="rect">
                  <a:avLst/>
                </a:prstGeom>
                <a:solidFill>
                  <a:schemeClr val="accent1"/>
                </a:solidFill>
                <a:ln>
                  <a:noFill/>
                </a:ln>
              </p:spPr>
              <p:txBody>
                <a:bodyPr lIns="91425" tIns="91425" rIns="91425" bIns="91425" anchor="t" anchorCtr="0">
                  <a:noAutofit/>
                </a:bodyPr>
                <a:lstStyle/>
                <a:p>
                  <a:pPr marL="0" marR="0" lvl="0" indent="0" algn="ctr" rtl="0">
                    <a:spcBef>
                      <a:spcPts val="0"/>
                    </a:spcBef>
                    <a:buSzPct val="25000"/>
                    <a:buNone/>
                  </a:pPr>
                  <a:r>
                    <a:rPr lang="en-US" sz="1600" b="1">
                      <a:solidFill>
                        <a:schemeClr val="dk1"/>
                      </a:solidFill>
                      <a:latin typeface="Calibri"/>
                      <a:ea typeface="Calibri"/>
                      <a:cs typeface="Calibri"/>
                      <a:sym typeface="Calibri"/>
                    </a:rPr>
                    <a:t>ORIGINAL</a:t>
                  </a:r>
                </a:p>
              </p:txBody>
            </p:sp>
          </p:grpSp>
          <p:grpSp>
            <p:nvGrpSpPr>
              <p:cNvPr id="144" name="Shape 144"/>
              <p:cNvGrpSpPr/>
              <p:nvPr/>
            </p:nvGrpSpPr>
            <p:grpSpPr>
              <a:xfrm>
                <a:off x="-2033158" y="11060889"/>
                <a:ext cx="1033517" cy="893528"/>
                <a:chOff x="-2921738" y="11200127"/>
                <a:chExt cx="1420279" cy="1227903"/>
              </a:xfrm>
            </p:grpSpPr>
            <p:pic>
              <p:nvPicPr>
                <p:cNvPr id="145" name="Shape 145"/>
                <p:cNvPicPr preferRelativeResize="0"/>
                <p:nvPr/>
              </p:nvPicPr>
              <p:blipFill rotWithShape="1">
                <a:blip r:embed="rId11">
                  <a:alphaModFix/>
                </a:blip>
                <a:srcRect/>
                <a:stretch/>
              </p:blipFill>
              <p:spPr>
                <a:xfrm>
                  <a:off x="-2921738" y="11200127"/>
                  <a:ext cx="1420279" cy="1029693"/>
                </a:xfrm>
                <a:prstGeom prst="rect">
                  <a:avLst/>
                </a:prstGeom>
                <a:noFill/>
                <a:ln>
                  <a:noFill/>
                </a:ln>
              </p:spPr>
            </p:pic>
            <p:sp>
              <p:nvSpPr>
                <p:cNvPr id="146" name="Shape 146"/>
                <p:cNvSpPr txBox="1"/>
                <p:nvPr/>
              </p:nvSpPr>
              <p:spPr>
                <a:xfrm>
                  <a:off x="-2918991" y="12175417"/>
                  <a:ext cx="1417531" cy="252612"/>
                </a:xfrm>
                <a:prstGeom prst="rect">
                  <a:avLst/>
                </a:prstGeom>
                <a:solidFill>
                  <a:srgbClr val="FF0000"/>
                </a:solidFill>
                <a:ln>
                  <a:noFill/>
                </a:ln>
              </p:spPr>
              <p:txBody>
                <a:bodyPr lIns="457200" tIns="91425" rIns="457200" bIns="91425" anchor="t" anchorCtr="0">
                  <a:noAutofit/>
                </a:bodyPr>
                <a:lstStyle/>
                <a:p>
                  <a:pPr marL="0" marR="0" lvl="0" indent="0" algn="ctr" rtl="0">
                    <a:spcBef>
                      <a:spcPts val="0"/>
                    </a:spcBef>
                    <a:buSzPct val="25000"/>
                    <a:buNone/>
                  </a:pPr>
                  <a:r>
                    <a:rPr lang="en-US" sz="1400" b="1">
                      <a:solidFill>
                        <a:schemeClr val="lt1"/>
                      </a:solidFill>
                      <a:latin typeface="Calibri"/>
                      <a:ea typeface="Calibri"/>
                      <a:cs typeface="Calibri"/>
                      <a:sym typeface="Calibri"/>
                    </a:rPr>
                    <a:t>DISTORTED</a:t>
                  </a:r>
                </a:p>
              </p:txBody>
            </p:sp>
          </p:grpSp>
          <p:pic>
            <p:nvPicPr>
              <p:cNvPr id="147" name="Shape 147"/>
              <p:cNvPicPr preferRelativeResize="0"/>
              <p:nvPr/>
            </p:nvPicPr>
            <p:blipFill rotWithShape="1">
              <a:blip r:embed="rId12">
                <a:alphaModFix/>
              </a:blip>
              <a:srcRect/>
              <a:stretch/>
            </p:blipFill>
            <p:spPr>
              <a:xfrm>
                <a:off x="-4470426" y="11016657"/>
                <a:ext cx="1098741" cy="847760"/>
              </a:xfrm>
              <a:prstGeom prst="rect">
                <a:avLst/>
              </a:prstGeom>
              <a:noFill/>
              <a:ln>
                <a:noFill/>
              </a:ln>
            </p:spPr>
          </p:pic>
          <p:sp>
            <p:nvSpPr>
              <p:cNvPr id="148" name="Shape 148"/>
              <p:cNvSpPr txBox="1"/>
              <p:nvPr/>
            </p:nvSpPr>
            <p:spPr>
              <a:xfrm>
                <a:off x="-4440600" y="11665645"/>
                <a:ext cx="1035685" cy="325232"/>
              </a:xfrm>
              <a:prstGeom prst="rect">
                <a:avLst/>
              </a:prstGeom>
              <a:noFill/>
              <a:ln>
                <a:noFill/>
              </a:ln>
            </p:spPr>
            <p:txBody>
              <a:bodyPr lIns="457200" tIns="457200" rIns="457200" bIns="0" anchor="t" anchorCtr="0">
                <a:noAutofit/>
              </a:bodyPr>
              <a:lstStyle/>
              <a:p>
                <a:pPr marL="0" marR="0" lvl="0" indent="0" algn="ctr" rtl="0">
                  <a:spcBef>
                    <a:spcPts val="0"/>
                  </a:spcBef>
                  <a:buSzPct val="25000"/>
                  <a:buNone/>
                </a:pPr>
                <a:r>
                  <a:rPr lang="en-US" sz="1600">
                    <a:solidFill>
                      <a:schemeClr val="lt1"/>
                    </a:solidFill>
                    <a:latin typeface="Calibri"/>
                    <a:ea typeface="Calibri"/>
                    <a:cs typeface="Calibri"/>
                    <a:sym typeface="Calibri"/>
                  </a:rPr>
                  <a:t>Corner handles</a:t>
                </a:r>
              </a:p>
            </p:txBody>
          </p:sp>
        </p:grpSp>
        <p:grpSp>
          <p:nvGrpSpPr>
            <p:cNvPr id="149" name="Shape 149"/>
            <p:cNvGrpSpPr/>
            <p:nvPr/>
          </p:nvGrpSpPr>
          <p:grpSpPr>
            <a:xfrm>
              <a:off x="-10398793" y="27751409"/>
              <a:ext cx="9323011" cy="2453250"/>
              <a:chOff x="-4754996" y="12734136"/>
              <a:chExt cx="4296558" cy="1127127"/>
            </a:xfrm>
          </p:grpSpPr>
          <p:pic>
            <p:nvPicPr>
              <p:cNvPr id="150" name="Shape 150"/>
              <p:cNvPicPr preferRelativeResize="0"/>
              <p:nvPr/>
            </p:nvPicPr>
            <p:blipFill rotWithShape="1">
              <a:blip r:embed="rId13">
                <a:alphaModFix/>
              </a:blip>
              <a:srcRect/>
              <a:stretch/>
            </p:blipFill>
            <p:spPr>
              <a:xfrm>
                <a:off x="-4533346" y="12734142"/>
                <a:ext cx="1828800" cy="1117599"/>
              </a:xfrm>
              <a:prstGeom prst="rect">
                <a:avLst/>
              </a:prstGeom>
              <a:noFill/>
              <a:ln>
                <a:noFill/>
              </a:ln>
            </p:spPr>
          </p:pic>
          <p:pic>
            <p:nvPicPr>
              <p:cNvPr id="151" name="Shape 151"/>
              <p:cNvPicPr preferRelativeResize="0"/>
              <p:nvPr/>
            </p:nvPicPr>
            <p:blipFill rotWithShape="1">
              <a:blip r:embed="rId14">
                <a:alphaModFix/>
              </a:blip>
              <a:srcRect/>
              <a:stretch/>
            </p:blipFill>
            <p:spPr>
              <a:xfrm>
                <a:off x="-2456641" y="12737835"/>
                <a:ext cx="1828800" cy="1117599"/>
              </a:xfrm>
              <a:prstGeom prst="rect">
                <a:avLst/>
              </a:prstGeom>
              <a:noFill/>
              <a:ln>
                <a:noFill/>
              </a:ln>
            </p:spPr>
          </p:pic>
          <p:sp>
            <p:nvSpPr>
              <p:cNvPr id="152" name="Shape 152"/>
              <p:cNvSpPr txBox="1"/>
              <p:nvPr/>
            </p:nvSpPr>
            <p:spPr>
              <a:xfrm rot="-5400000">
                <a:off x="-5235785" y="13214924"/>
                <a:ext cx="1117601" cy="156023"/>
              </a:xfrm>
              <a:prstGeom prst="rect">
                <a:avLst/>
              </a:prstGeom>
              <a:noFill/>
              <a:ln>
                <a:noFill/>
              </a:ln>
            </p:spPr>
            <p:txBody>
              <a:bodyPr lIns="91425" tIns="91425" rIns="91425" bIns="0" anchor="t" anchorCtr="0">
                <a:noAutofit/>
              </a:bodyPr>
              <a:lstStyle/>
              <a:p>
                <a:pPr marL="0" marR="0" lvl="0" indent="0" algn="ctr" rtl="0">
                  <a:spcBef>
                    <a:spcPts val="0"/>
                  </a:spcBef>
                  <a:buSzPct val="25000"/>
                  <a:buNone/>
                </a:pPr>
                <a:r>
                  <a:rPr lang="en-US" sz="1600">
                    <a:solidFill>
                      <a:srgbClr val="92D050"/>
                    </a:solidFill>
                    <a:latin typeface="Calibri"/>
                    <a:ea typeface="Calibri"/>
                    <a:cs typeface="Calibri"/>
                    <a:sym typeface="Calibri"/>
                  </a:rPr>
                  <a:t>Good </a:t>
                </a:r>
                <a:r>
                  <a:rPr lang="en-US" sz="1600">
                    <a:solidFill>
                      <a:schemeClr val="lt1"/>
                    </a:solidFill>
                    <a:latin typeface="Calibri"/>
                    <a:ea typeface="Calibri"/>
                    <a:cs typeface="Calibri"/>
                    <a:sym typeface="Calibri"/>
                  </a:rPr>
                  <a:t>printing quality</a:t>
                </a:r>
              </a:p>
            </p:txBody>
          </p:sp>
          <p:sp>
            <p:nvSpPr>
              <p:cNvPr id="153" name="Shape 153"/>
              <p:cNvSpPr txBox="1"/>
              <p:nvPr/>
            </p:nvSpPr>
            <p:spPr>
              <a:xfrm rot="-5400000">
                <a:off x="-1095250" y="13224451"/>
                <a:ext cx="1117601" cy="156023"/>
              </a:xfrm>
              <a:prstGeom prst="rect">
                <a:avLst/>
              </a:prstGeom>
              <a:noFill/>
              <a:ln>
                <a:noFill/>
              </a:ln>
            </p:spPr>
            <p:txBody>
              <a:bodyPr lIns="91425" tIns="91425" rIns="91425" bIns="0" anchor="t" anchorCtr="0">
                <a:noAutofit/>
              </a:bodyPr>
              <a:lstStyle/>
              <a:p>
                <a:pPr marL="0" marR="0" lvl="0" indent="0" algn="ctr" rtl="0">
                  <a:spcBef>
                    <a:spcPts val="0"/>
                  </a:spcBef>
                  <a:buSzPct val="25000"/>
                  <a:buNone/>
                </a:pPr>
                <a:r>
                  <a:rPr lang="en-US" sz="1600">
                    <a:solidFill>
                      <a:srgbClr val="FF0000"/>
                    </a:solidFill>
                    <a:latin typeface="Calibri"/>
                    <a:ea typeface="Calibri"/>
                    <a:cs typeface="Calibri"/>
                    <a:sym typeface="Calibri"/>
                  </a:rPr>
                  <a:t>Bad </a:t>
                </a:r>
                <a:r>
                  <a:rPr lang="en-US" sz="1600">
                    <a:solidFill>
                      <a:schemeClr val="lt1"/>
                    </a:solidFill>
                    <a:latin typeface="Calibri"/>
                    <a:ea typeface="Calibri"/>
                    <a:cs typeface="Calibri"/>
                    <a:sym typeface="Calibri"/>
                  </a:rPr>
                  <a:t>printing quality</a:t>
                </a:r>
              </a:p>
            </p:txBody>
          </p:sp>
        </p:grpSp>
      </p:grpSp>
      <p:sp>
        <p:nvSpPr>
          <p:cNvPr id="154" name="Shape 154"/>
          <p:cNvSpPr txBox="1"/>
          <p:nvPr/>
        </p:nvSpPr>
        <p:spPr>
          <a:xfrm>
            <a:off x="1567304" y="32315728"/>
            <a:ext cx="2514599" cy="336819"/>
          </a:xfrm>
          <a:prstGeom prst="rect">
            <a:avLst/>
          </a:prstGeom>
          <a:noFill/>
          <a:ln>
            <a:noFill/>
          </a:ln>
        </p:spPr>
        <p:txBody>
          <a:bodyPr lIns="91250" tIns="45600" rIns="91250" bIns="45600" anchor="t" anchorCtr="0">
            <a:noAutofit/>
          </a:bodyPr>
          <a:lstStyle/>
          <a:p>
            <a:pPr marL="0" marR="0" lvl="0" indent="0" algn="l" rtl="0">
              <a:lnSpc>
                <a:spcPct val="65000"/>
              </a:lnSpc>
              <a:spcBef>
                <a:spcPts val="0"/>
              </a:spcBef>
              <a:spcAft>
                <a:spcPts val="0"/>
              </a:spcAft>
              <a:buSzPct val="25000"/>
              <a:buNone/>
            </a:pPr>
            <a:r>
              <a:rPr lang="en-US" sz="500" b="1">
                <a:solidFill>
                  <a:srgbClr val="BFBFBF"/>
                </a:solidFill>
                <a:latin typeface="Arial"/>
                <a:ea typeface="Arial"/>
                <a:cs typeface="Arial"/>
                <a:sym typeface="Arial"/>
              </a:rPr>
              <a:t>RESEARCH POSTER PRESENTATION DESIGN © 2015</a:t>
            </a:r>
          </a:p>
          <a:p>
            <a:pPr marL="0" marR="0" lvl="0" indent="0" algn="l" rtl="0">
              <a:lnSpc>
                <a:spcPct val="65000"/>
              </a:lnSpc>
              <a:spcBef>
                <a:spcPts val="550"/>
              </a:spcBef>
              <a:buSzPct val="25000"/>
              <a:buNone/>
            </a:pPr>
            <a:r>
              <a:rPr lang="en-US" sz="1100" b="1">
                <a:solidFill>
                  <a:srgbClr val="BFBFBF"/>
                </a:solidFill>
                <a:latin typeface="Arial"/>
                <a:ea typeface="Arial"/>
                <a:cs typeface="Arial"/>
                <a:sym typeface="Arial"/>
              </a:rPr>
              <a:t>www.PosterPresentations.com</a:t>
            </a:r>
          </a:p>
        </p:txBody>
      </p:sp>
    </p:spTree>
  </p:cSld>
  <p:clrMap bg1="lt1" tx1="dk1" bg2="dk2" tx2="lt2" accent1="accent1" accent2="accent2" accent3="accent3" accent4="accent4" accent5="accent5" accent6="accent6" hlink="hlink" folHlink="folHlink"/>
  <p:sldLayoutIdLst>
    <p:sldLayoutId id="2147483650" r:id="rId1"/>
    <p:sldLayoutId id="2147483654"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cnn.com/2017/09/18/health/opioid-crisis-fast-facts/index.html" TargetMode="External"/><Relationship Id="rId3" Type="http://schemas.openxmlformats.org/officeDocument/2006/relationships/image" Target="../media/image11.png"/><Relationship Id="rId7" Type="http://schemas.openxmlformats.org/officeDocument/2006/relationships/hyperlink" Target="http://www.aft.org/news/opioids-come-campus-helping-students-stay-clean"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3.tiff"/><Relationship Id="rId11" Type="http://schemas.openxmlformats.org/officeDocument/2006/relationships/image" Target="../media/image15.tiff"/><Relationship Id="rId5" Type="http://schemas.openxmlformats.org/officeDocument/2006/relationships/image" Target="../media/image12.jpg"/><Relationship Id="rId10" Type="http://schemas.openxmlformats.org/officeDocument/2006/relationships/image" Target="../media/image14.tiff"/><Relationship Id="rId4" Type="http://schemas.openxmlformats.org/officeDocument/2006/relationships/chart" Target="../charts/chart1.xml"/><Relationship Id="rId9" Type="http://schemas.openxmlformats.org/officeDocument/2006/relationships/hyperlink" Target="http://www.webmd.com/pain-management/news/20170731/doctors-still-overprescribing-opioids-in-us#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body" idx="1"/>
          </p:nvPr>
        </p:nvSpPr>
        <p:spPr>
          <a:xfrm>
            <a:off x="1078939" y="5823322"/>
            <a:ext cx="10056813" cy="5868889"/>
          </a:xfrm>
          <a:prstGeom prst="rect">
            <a:avLst/>
          </a:prstGeom>
          <a:noFill/>
          <a:ln>
            <a:noFill/>
          </a:ln>
        </p:spPr>
        <p:txBody>
          <a:bodyPr lIns="228575" tIns="228575" rIns="228575" bIns="228575" anchor="t" anchorCtr="0">
            <a:noAutofit/>
          </a:bodyPr>
          <a:lstStyle/>
          <a:p>
            <a:pPr lvl="0" algn="ctr">
              <a:spcBef>
                <a:spcPts val="0"/>
              </a:spcBef>
              <a:buSzPct val="100000"/>
            </a:pPr>
            <a:r>
              <a:rPr lang="en-US" sz="4800" b="1" dirty="0">
                <a:solidFill>
                  <a:schemeClr val="accent2"/>
                </a:solidFill>
                <a:latin typeface="Al Tarikh" pitchFamily="2" charset="-78"/>
                <a:cs typeface="Al Tarikh" pitchFamily="2" charset="-78"/>
                <a:sym typeface="Arial"/>
              </a:rPr>
              <a:t>Is it possible to recover from </a:t>
            </a:r>
            <a:r>
              <a:rPr lang="en-US" sz="4800" b="1" dirty="0">
                <a:solidFill>
                  <a:schemeClr val="accent2">
                    <a:lumMod val="60000"/>
                    <a:lumOff val="40000"/>
                  </a:schemeClr>
                </a:solidFill>
                <a:latin typeface="Al Tarikh" pitchFamily="2" charset="-78"/>
                <a:cs typeface="Al Tarikh" pitchFamily="2" charset="-78"/>
                <a:sym typeface="Arial"/>
              </a:rPr>
              <a:t>opioid</a:t>
            </a:r>
            <a:r>
              <a:rPr lang="en-US" sz="4800" b="1" dirty="0">
                <a:solidFill>
                  <a:schemeClr val="accent2"/>
                </a:solidFill>
                <a:latin typeface="Al Tarikh" pitchFamily="2" charset="-78"/>
                <a:cs typeface="Al Tarikh" pitchFamily="2" charset="-78"/>
                <a:sym typeface="Arial"/>
              </a:rPr>
              <a:t> abuse?</a:t>
            </a:r>
            <a:endParaRPr lang="en-US" sz="3600" b="1" dirty="0">
              <a:solidFill>
                <a:schemeClr val="accent2"/>
              </a:solidFill>
              <a:latin typeface="Al Tarikh" pitchFamily="2" charset="-78"/>
              <a:cs typeface="Al Tarikh" pitchFamily="2" charset="-78"/>
              <a:sym typeface="Arial"/>
            </a:endParaRPr>
          </a:p>
          <a:p>
            <a:pPr lvl="0">
              <a:spcBef>
                <a:spcPts val="0"/>
              </a:spcBef>
              <a:buSzPct val="100000"/>
            </a:pPr>
            <a:r>
              <a:rPr lang="en-US" sz="3200" dirty="0">
                <a:solidFill>
                  <a:schemeClr val="tx2">
                    <a:lumMod val="50000"/>
                  </a:schemeClr>
                </a:solidFill>
                <a:latin typeface="Al Tarikh" pitchFamily="2" charset="-78"/>
                <a:cs typeface="Al Tarikh" pitchFamily="2" charset="-78"/>
                <a:sym typeface="Arial"/>
              </a:rPr>
              <a:t>It’s in the news and in our backyards, the </a:t>
            </a:r>
            <a:r>
              <a:rPr lang="en-US" sz="3200" dirty="0">
                <a:solidFill>
                  <a:schemeClr val="accent2">
                    <a:lumMod val="60000"/>
                    <a:lumOff val="40000"/>
                  </a:schemeClr>
                </a:solidFill>
                <a:latin typeface="Al Tarikh" pitchFamily="2" charset="-78"/>
                <a:cs typeface="Al Tarikh" pitchFamily="2" charset="-78"/>
                <a:sym typeface="Arial"/>
              </a:rPr>
              <a:t>opioid</a:t>
            </a:r>
            <a:r>
              <a:rPr lang="en-US" sz="3200" dirty="0">
                <a:solidFill>
                  <a:schemeClr val="tx2">
                    <a:lumMod val="50000"/>
                  </a:schemeClr>
                </a:solidFill>
                <a:latin typeface="Al Tarikh" pitchFamily="2" charset="-78"/>
                <a:cs typeface="Al Tarikh" pitchFamily="2" charset="-78"/>
                <a:sym typeface="Arial"/>
              </a:rPr>
              <a:t> abuse epidemic has a devasting effect on our country's public health. Collectively, this crisis is demanding our attention as we need to focus on prevention methods, accessible treatment plans, and relapse avoidance.</a:t>
            </a:r>
            <a:r>
              <a:rPr lang="en-US" sz="3200" dirty="0">
                <a:solidFill>
                  <a:schemeClr val="tx2">
                    <a:lumMod val="50000"/>
                  </a:schemeClr>
                </a:solidFill>
                <a:sym typeface="Arial"/>
              </a:rPr>
              <a:t> </a:t>
            </a:r>
          </a:p>
        </p:txBody>
      </p:sp>
      <p:sp>
        <p:nvSpPr>
          <p:cNvPr id="179" name="Shape 179"/>
          <p:cNvSpPr txBox="1">
            <a:spLocks noGrp="1"/>
          </p:cNvSpPr>
          <p:nvPr>
            <p:ph type="body" idx="2"/>
          </p:nvPr>
        </p:nvSpPr>
        <p:spPr>
          <a:xfrm>
            <a:off x="787124" y="5220516"/>
            <a:ext cx="10048875" cy="754045"/>
          </a:xfrm>
          <a:prstGeom prst="rect">
            <a:avLst/>
          </a:prstGeom>
          <a:noFill/>
          <a:ln>
            <a:noFill/>
          </a:ln>
        </p:spPr>
        <p:txBody>
          <a:bodyPr lIns="91425" tIns="91425" rIns="91425" bIns="91425" anchor="ctr" anchorCtr="0">
            <a:noAutofit/>
          </a:bodyPr>
          <a:lstStyle/>
          <a:p>
            <a:pPr marL="0" marR="0" lvl="0" indent="0" rtl="0">
              <a:spcBef>
                <a:spcPts val="0"/>
              </a:spcBef>
              <a:buClr>
                <a:srgbClr val="2C3F71"/>
              </a:buClr>
              <a:buSzPct val="25000"/>
              <a:buFont typeface="Arial"/>
              <a:buNone/>
            </a:pPr>
            <a:r>
              <a:rPr lang="en-US" dirty="0"/>
              <a:t>Burning Question</a:t>
            </a:r>
          </a:p>
        </p:txBody>
      </p:sp>
      <p:sp>
        <p:nvSpPr>
          <p:cNvPr id="181" name="Shape 181"/>
          <p:cNvSpPr txBox="1">
            <a:spLocks noGrp="1"/>
          </p:cNvSpPr>
          <p:nvPr>
            <p:ph type="body" idx="4"/>
          </p:nvPr>
        </p:nvSpPr>
        <p:spPr>
          <a:xfrm>
            <a:off x="1062533" y="9448094"/>
            <a:ext cx="10048873" cy="12543226"/>
          </a:xfrm>
          <a:prstGeom prst="rect">
            <a:avLst/>
          </a:prstGeom>
          <a:noFill/>
          <a:ln>
            <a:noFill/>
          </a:ln>
        </p:spPr>
        <p:txBody>
          <a:bodyPr lIns="228575" tIns="228575" rIns="228575" bIns="228575" anchor="t" anchorCtr="0">
            <a:noAutofit/>
          </a:bodyPr>
          <a:lstStyle/>
          <a:p>
            <a:pPr>
              <a:spcBef>
                <a:spcPts val="0"/>
              </a:spcBef>
              <a:buSzPct val="100000"/>
            </a:pPr>
            <a:endParaRPr lang="en-US" sz="3200" dirty="0"/>
          </a:p>
          <a:p>
            <a:pPr algn="ctr">
              <a:spcBef>
                <a:spcPts val="0"/>
              </a:spcBef>
              <a:buSzPct val="100000"/>
            </a:pPr>
            <a:endParaRPr lang="en-US" sz="3200" dirty="0"/>
          </a:p>
          <a:p>
            <a:pPr algn="ctr">
              <a:spcBef>
                <a:spcPts val="0"/>
              </a:spcBef>
              <a:buSzPct val="100000"/>
            </a:pPr>
            <a:r>
              <a:rPr lang="en-US" sz="3600" dirty="0"/>
              <a:t>Drugs Classified Under the </a:t>
            </a:r>
            <a:r>
              <a:rPr lang="en-US" sz="3600" dirty="0">
                <a:solidFill>
                  <a:schemeClr val="accent2">
                    <a:lumMod val="60000"/>
                    <a:lumOff val="40000"/>
                  </a:schemeClr>
                </a:solidFill>
              </a:rPr>
              <a:t>Opioid</a:t>
            </a:r>
            <a:r>
              <a:rPr lang="en-US" sz="3600" dirty="0"/>
              <a:t> Category </a:t>
            </a:r>
            <a:endParaRPr lang="en-US" sz="3600" dirty="0">
              <a:solidFill>
                <a:schemeClr val="accent4">
                  <a:lumMod val="60000"/>
                  <a:lumOff val="40000"/>
                </a:schemeClr>
              </a:solidFill>
            </a:endParaRPr>
          </a:p>
          <a:p>
            <a:pPr>
              <a:spcBef>
                <a:spcPts val="0"/>
              </a:spcBef>
              <a:buSzPct val="100000"/>
            </a:pPr>
            <a:r>
              <a:rPr lang="en-US" sz="3200" dirty="0">
                <a:solidFill>
                  <a:schemeClr val="accent4">
                    <a:lumMod val="60000"/>
                    <a:lumOff val="40000"/>
                  </a:schemeClr>
                </a:solidFill>
              </a:rPr>
              <a:t>Legal </a:t>
            </a:r>
            <a:r>
              <a:rPr lang="en-US" sz="3200" dirty="0">
                <a:solidFill>
                  <a:schemeClr val="accent2">
                    <a:lumMod val="60000"/>
                    <a:lumOff val="40000"/>
                  </a:schemeClr>
                </a:solidFill>
              </a:rPr>
              <a:t>Opioids</a:t>
            </a:r>
            <a:r>
              <a:rPr lang="en-US" sz="3200" dirty="0">
                <a:solidFill>
                  <a:schemeClr val="accent4">
                    <a:lumMod val="60000"/>
                    <a:lumOff val="40000"/>
                  </a:schemeClr>
                </a:solidFill>
              </a:rPr>
              <a:t>:</a:t>
            </a:r>
          </a:p>
          <a:p>
            <a:pPr marL="457200" indent="-457200">
              <a:spcBef>
                <a:spcPts val="0"/>
              </a:spcBef>
              <a:buSzPct val="100000"/>
              <a:buFont typeface="Courier New" panose="02070309020205020404" pitchFamily="49" charset="0"/>
              <a:buChar char="o"/>
            </a:pPr>
            <a:r>
              <a:rPr lang="en-US" sz="2800" dirty="0">
                <a:solidFill>
                  <a:schemeClr val="tx2">
                    <a:lumMod val="50000"/>
                  </a:schemeClr>
                </a:solidFill>
              </a:rPr>
              <a:t>Morphine, Oxycodone, Hydrocodone</a:t>
            </a:r>
          </a:p>
          <a:p>
            <a:pPr>
              <a:spcBef>
                <a:spcPts val="0"/>
              </a:spcBef>
              <a:buSzPct val="100000"/>
            </a:pPr>
            <a:r>
              <a:rPr lang="en-US" sz="2800" dirty="0">
                <a:solidFill>
                  <a:schemeClr val="tx2">
                    <a:lumMod val="50000"/>
                  </a:schemeClr>
                </a:solidFill>
              </a:rPr>
              <a:t>Prescribed by doctors for acute or chronic pain.</a:t>
            </a:r>
          </a:p>
          <a:p>
            <a:pPr>
              <a:spcBef>
                <a:spcPts val="0"/>
              </a:spcBef>
              <a:buSzPct val="100000"/>
            </a:pPr>
            <a:r>
              <a:rPr lang="en-US" sz="3200" dirty="0">
                <a:solidFill>
                  <a:schemeClr val="accent4">
                    <a:lumMod val="60000"/>
                    <a:lumOff val="40000"/>
                  </a:schemeClr>
                </a:solidFill>
              </a:rPr>
              <a:t>Illegal </a:t>
            </a:r>
            <a:r>
              <a:rPr lang="en-US" sz="3200" dirty="0">
                <a:solidFill>
                  <a:schemeClr val="accent2">
                    <a:lumMod val="60000"/>
                    <a:lumOff val="40000"/>
                  </a:schemeClr>
                </a:solidFill>
              </a:rPr>
              <a:t>Opioids</a:t>
            </a:r>
            <a:r>
              <a:rPr lang="en-US" sz="3200" dirty="0">
                <a:solidFill>
                  <a:schemeClr val="accent4">
                    <a:lumMod val="60000"/>
                    <a:lumOff val="40000"/>
                  </a:schemeClr>
                </a:solidFill>
              </a:rPr>
              <a:t>:</a:t>
            </a:r>
          </a:p>
          <a:p>
            <a:pPr marL="457200" indent="-457200">
              <a:spcBef>
                <a:spcPts val="0"/>
              </a:spcBef>
              <a:buSzPct val="100000"/>
              <a:buFont typeface="Courier New" panose="02070309020205020404" pitchFamily="49" charset="0"/>
              <a:buChar char="o"/>
            </a:pPr>
            <a:r>
              <a:rPr lang="en-US" sz="2800" dirty="0">
                <a:solidFill>
                  <a:schemeClr val="tx2">
                    <a:lumMod val="50000"/>
                  </a:schemeClr>
                </a:solidFill>
              </a:rPr>
              <a:t>Heroin</a:t>
            </a:r>
          </a:p>
          <a:p>
            <a:pPr>
              <a:spcBef>
                <a:spcPts val="0"/>
              </a:spcBef>
              <a:buSzPct val="100000"/>
            </a:pPr>
            <a:r>
              <a:rPr lang="en-US" sz="2800" dirty="0">
                <a:solidFill>
                  <a:schemeClr val="tx2">
                    <a:lumMod val="50000"/>
                  </a:schemeClr>
                </a:solidFill>
              </a:rPr>
              <a:t>Most of America’s heroin is illegally trafficked across the Mexican boarder, and is then “cut” by dealers in illegal drug trade with fentanyl, to boost profits. When heroin is cut with fentanyl it creates a deadly combination that causes a fatal overdose.</a:t>
            </a:r>
          </a:p>
          <a:p>
            <a:pPr algn="ctr">
              <a:spcBef>
                <a:spcPts val="0"/>
              </a:spcBef>
              <a:buSzPct val="100000"/>
            </a:pPr>
            <a:r>
              <a:rPr lang="en-US" sz="3600" dirty="0">
                <a:solidFill>
                  <a:srgbClr val="002060"/>
                </a:solidFill>
              </a:rPr>
              <a:t>Current Factual Evidence</a:t>
            </a:r>
          </a:p>
          <a:p>
            <a:pPr marL="457200" indent="-457200">
              <a:spcBef>
                <a:spcPts val="0"/>
              </a:spcBef>
              <a:buSzPct val="100000"/>
              <a:buFont typeface="Courier New" panose="02070309020205020404" pitchFamily="49" charset="0"/>
              <a:buChar char="o"/>
            </a:pPr>
            <a:r>
              <a:rPr lang="en-US" sz="2700" dirty="0">
                <a:solidFill>
                  <a:schemeClr val="tx2">
                    <a:lumMod val="50000"/>
                  </a:schemeClr>
                </a:solidFill>
              </a:rPr>
              <a:t>In 2016, 66.4% of all overdose deaths in America where </a:t>
            </a:r>
            <a:r>
              <a:rPr lang="en-US" sz="2700" dirty="0">
                <a:solidFill>
                  <a:schemeClr val="accent2">
                    <a:lumMod val="60000"/>
                    <a:lumOff val="40000"/>
                  </a:schemeClr>
                </a:solidFill>
              </a:rPr>
              <a:t>opioid</a:t>
            </a:r>
            <a:r>
              <a:rPr lang="en-US" sz="2700" dirty="0">
                <a:solidFill>
                  <a:schemeClr val="tx2">
                    <a:lumMod val="50000"/>
                  </a:schemeClr>
                </a:solidFill>
              </a:rPr>
              <a:t> related, totaling 42,249 opioid  fatal overdoses. (Opioid Crisis, </a:t>
            </a:r>
            <a:r>
              <a:rPr lang="en-US" sz="2700" i="1" dirty="0">
                <a:solidFill>
                  <a:schemeClr val="tx2">
                    <a:lumMod val="50000"/>
                  </a:schemeClr>
                </a:solidFill>
              </a:rPr>
              <a:t>CNN)</a:t>
            </a:r>
            <a:endParaRPr lang="en-US" sz="2700" dirty="0">
              <a:solidFill>
                <a:schemeClr val="tx2">
                  <a:lumMod val="50000"/>
                </a:schemeClr>
              </a:solidFill>
            </a:endParaRPr>
          </a:p>
          <a:p>
            <a:pPr marL="457200" indent="-457200">
              <a:spcBef>
                <a:spcPts val="0"/>
              </a:spcBef>
              <a:buSzPct val="100000"/>
              <a:buFont typeface="Courier New" panose="02070309020205020404" pitchFamily="49" charset="0"/>
              <a:buChar char="o"/>
            </a:pPr>
            <a:r>
              <a:rPr lang="en-US" sz="2700" dirty="0">
                <a:solidFill>
                  <a:schemeClr val="tx2">
                    <a:lumMod val="50000"/>
                  </a:schemeClr>
                </a:solidFill>
              </a:rPr>
              <a:t>On average, 115 people dead each day from an </a:t>
            </a:r>
            <a:r>
              <a:rPr lang="en-US" sz="2700" dirty="0">
                <a:solidFill>
                  <a:schemeClr val="accent2">
                    <a:lumMod val="60000"/>
                    <a:lumOff val="40000"/>
                  </a:schemeClr>
                </a:solidFill>
              </a:rPr>
              <a:t>opioid</a:t>
            </a:r>
            <a:r>
              <a:rPr lang="en-US" sz="2700" dirty="0">
                <a:solidFill>
                  <a:schemeClr val="tx2">
                    <a:lumMod val="50000"/>
                  </a:schemeClr>
                </a:solidFill>
              </a:rPr>
              <a:t> overdose.</a:t>
            </a:r>
          </a:p>
          <a:p>
            <a:pPr marL="457200" indent="-457200">
              <a:spcBef>
                <a:spcPts val="0"/>
              </a:spcBef>
              <a:buSzPct val="100000"/>
              <a:buFont typeface="Courier New" panose="02070309020205020404" pitchFamily="49" charset="0"/>
              <a:buChar char="o"/>
            </a:pPr>
            <a:r>
              <a:rPr lang="en-US" sz="2700" dirty="0">
                <a:solidFill>
                  <a:schemeClr val="tx2">
                    <a:lumMod val="50000"/>
                  </a:schemeClr>
                </a:solidFill>
              </a:rPr>
              <a:t>From 1992 to 2016, the number of </a:t>
            </a:r>
            <a:r>
              <a:rPr lang="en-US" sz="2700" dirty="0">
                <a:solidFill>
                  <a:schemeClr val="accent2">
                    <a:lumMod val="60000"/>
                    <a:lumOff val="40000"/>
                  </a:schemeClr>
                </a:solidFill>
              </a:rPr>
              <a:t>opioids</a:t>
            </a:r>
            <a:r>
              <a:rPr lang="en-US" sz="2700" dirty="0">
                <a:solidFill>
                  <a:schemeClr val="tx2">
                    <a:lumMod val="50000"/>
                  </a:schemeClr>
                </a:solidFill>
              </a:rPr>
              <a:t> prescribed by doctors more than doubled from 112 million prescriptions to 282 million each year. (Opioid Crisis, </a:t>
            </a:r>
            <a:r>
              <a:rPr lang="en-US" sz="2700" i="1" dirty="0">
                <a:solidFill>
                  <a:schemeClr val="tx2">
                    <a:lumMod val="50000"/>
                  </a:schemeClr>
                </a:solidFill>
              </a:rPr>
              <a:t>CNN)</a:t>
            </a:r>
            <a:endParaRPr lang="en-US" sz="2700" dirty="0">
              <a:solidFill>
                <a:schemeClr val="tx2">
                  <a:lumMod val="50000"/>
                </a:schemeClr>
              </a:solidFill>
            </a:endParaRPr>
          </a:p>
          <a:p>
            <a:pPr marL="457200" indent="-457200">
              <a:spcBef>
                <a:spcPts val="0"/>
              </a:spcBef>
              <a:buSzPct val="100000"/>
              <a:buFont typeface="Courier New" panose="02070309020205020404" pitchFamily="49" charset="0"/>
              <a:buChar char="o"/>
            </a:pPr>
            <a:r>
              <a:rPr lang="en-US" sz="2700" dirty="0">
                <a:solidFill>
                  <a:schemeClr val="tx2">
                    <a:lumMod val="50000"/>
                  </a:schemeClr>
                </a:solidFill>
              </a:rPr>
              <a:t>The most widely dispensed </a:t>
            </a:r>
            <a:r>
              <a:rPr lang="en-US" sz="2700" dirty="0">
                <a:solidFill>
                  <a:schemeClr val="accent2">
                    <a:lumMod val="60000"/>
                    <a:lumOff val="40000"/>
                  </a:schemeClr>
                </a:solidFill>
              </a:rPr>
              <a:t>opioid</a:t>
            </a:r>
            <a:r>
              <a:rPr lang="en-US" sz="2700" dirty="0">
                <a:solidFill>
                  <a:schemeClr val="tx2">
                    <a:lumMod val="50000"/>
                  </a:schemeClr>
                </a:solidFill>
              </a:rPr>
              <a:t> today is hydrocodone (Vicodin). The second most prevalent is oxycodone (Percocet). (Opioid Crisis, </a:t>
            </a:r>
            <a:r>
              <a:rPr lang="en-US" sz="2700" i="1" dirty="0">
                <a:solidFill>
                  <a:schemeClr val="tx2">
                    <a:lumMod val="50000"/>
                  </a:schemeClr>
                </a:solidFill>
              </a:rPr>
              <a:t>CNN</a:t>
            </a:r>
            <a:r>
              <a:rPr lang="en-US" sz="2700" dirty="0">
                <a:solidFill>
                  <a:schemeClr val="tx2">
                    <a:lumMod val="50000"/>
                  </a:schemeClr>
                </a:solidFill>
              </a:rPr>
              <a:t>)</a:t>
            </a:r>
          </a:p>
          <a:p>
            <a:pPr algn="ctr">
              <a:spcBef>
                <a:spcPts val="0"/>
              </a:spcBef>
              <a:buSzPct val="100000"/>
            </a:pPr>
            <a:r>
              <a:rPr lang="en-US" sz="3600" dirty="0">
                <a:solidFill>
                  <a:srgbClr val="002060"/>
                </a:solidFill>
              </a:rPr>
              <a:t>How </a:t>
            </a:r>
            <a:r>
              <a:rPr lang="en-US" sz="3600" dirty="0">
                <a:solidFill>
                  <a:schemeClr val="accent2">
                    <a:lumMod val="60000"/>
                    <a:lumOff val="40000"/>
                  </a:schemeClr>
                </a:solidFill>
              </a:rPr>
              <a:t>Opioids</a:t>
            </a:r>
            <a:r>
              <a:rPr lang="en-US" sz="3600" dirty="0">
                <a:solidFill>
                  <a:srgbClr val="002060"/>
                </a:solidFill>
              </a:rPr>
              <a:t> Effect the Brain</a:t>
            </a:r>
          </a:p>
          <a:p>
            <a:pPr marL="457200" indent="-457200">
              <a:spcBef>
                <a:spcPts val="0"/>
              </a:spcBef>
              <a:buSzPct val="100000"/>
              <a:buFont typeface="Courier New" panose="02070309020205020404" pitchFamily="49" charset="0"/>
              <a:buChar char="o"/>
            </a:pPr>
            <a:r>
              <a:rPr lang="en-US" sz="2600" dirty="0">
                <a:solidFill>
                  <a:schemeClr val="accent2">
                    <a:lumMod val="60000"/>
                    <a:lumOff val="40000"/>
                  </a:schemeClr>
                </a:solidFill>
              </a:rPr>
              <a:t>Opioids</a:t>
            </a:r>
            <a:r>
              <a:rPr lang="en-US" sz="2600" dirty="0">
                <a:solidFill>
                  <a:srgbClr val="0070C0"/>
                </a:solidFill>
              </a:rPr>
              <a:t> are so commonly abused because of their addictive nature. </a:t>
            </a:r>
          </a:p>
          <a:p>
            <a:pPr marL="457200" indent="-457200">
              <a:spcBef>
                <a:spcPts val="0"/>
              </a:spcBef>
              <a:buSzPct val="100000"/>
              <a:buFont typeface="Courier New" panose="02070309020205020404" pitchFamily="49" charset="0"/>
              <a:buChar char="o"/>
            </a:pPr>
            <a:r>
              <a:rPr lang="en-US" sz="2600" dirty="0">
                <a:solidFill>
                  <a:srgbClr val="0070C0"/>
                </a:solidFill>
              </a:rPr>
              <a:t>They bind to the area of the brain that controls pain and emotions, driving up levels of the feel-good hormone dopamine in the brain’s reward areas and produce the feeling of euphoria or the “high”.</a:t>
            </a:r>
          </a:p>
          <a:p>
            <a:pPr marL="457200" indent="-457200">
              <a:spcBef>
                <a:spcPts val="0"/>
              </a:spcBef>
              <a:buSzPct val="100000"/>
              <a:buFont typeface="Courier New" panose="02070309020205020404" pitchFamily="49" charset="0"/>
              <a:buChar char="o"/>
            </a:pPr>
            <a:r>
              <a:rPr lang="en-US" sz="2600" dirty="0">
                <a:solidFill>
                  <a:srgbClr val="0070C0"/>
                </a:solidFill>
              </a:rPr>
              <a:t>Dependence is created by having to take more and more of the drug to create that sense of euphoria as the brain gets use to the drug being in its system. Dependence later turns to addiction depending upon how quickly the “doses” increase to achieve the high. </a:t>
            </a:r>
          </a:p>
        </p:txBody>
      </p:sp>
      <p:sp>
        <p:nvSpPr>
          <p:cNvPr id="184" name="Shape 184"/>
          <p:cNvSpPr txBox="1">
            <a:spLocks noGrp="1"/>
          </p:cNvSpPr>
          <p:nvPr>
            <p:ph type="body" idx="7"/>
          </p:nvPr>
        </p:nvSpPr>
        <p:spPr>
          <a:xfrm>
            <a:off x="788637" y="9993048"/>
            <a:ext cx="10058399" cy="754045"/>
          </a:xfrm>
          <a:prstGeom prst="rect">
            <a:avLst/>
          </a:prstGeom>
          <a:noFill/>
          <a:ln>
            <a:noFill/>
          </a:ln>
        </p:spPr>
        <p:txBody>
          <a:bodyPr lIns="91425" tIns="91425" rIns="91425" bIns="91425" anchor="ctr" anchorCtr="0">
            <a:noAutofit/>
          </a:bodyPr>
          <a:lstStyle/>
          <a:p>
            <a:pPr marL="0" marR="0" lvl="0" indent="0" rtl="0">
              <a:spcBef>
                <a:spcPts val="0"/>
              </a:spcBef>
              <a:buClr>
                <a:srgbClr val="2C3F71"/>
              </a:buClr>
              <a:buSzPct val="25000"/>
              <a:buFont typeface="Arial"/>
              <a:buNone/>
            </a:pPr>
            <a:r>
              <a:rPr lang="en-US" dirty="0"/>
              <a:t>Existing Knowledge, Research and/or Views</a:t>
            </a:r>
            <a:endParaRPr lang="en-US" dirty="0">
              <a:solidFill>
                <a:srgbClr val="FF0000"/>
              </a:solidFill>
            </a:endParaRPr>
          </a:p>
        </p:txBody>
      </p:sp>
      <p:sp>
        <p:nvSpPr>
          <p:cNvPr id="185" name="Shape 185"/>
          <p:cNvSpPr txBox="1">
            <a:spLocks noGrp="1"/>
          </p:cNvSpPr>
          <p:nvPr>
            <p:ph type="body" idx="8"/>
          </p:nvPr>
        </p:nvSpPr>
        <p:spPr>
          <a:prstGeom prst="rect">
            <a:avLst/>
          </a:prstGeom>
          <a:noFill/>
          <a:ln>
            <a:noFill/>
          </a:ln>
        </p:spPr>
        <p:txBody>
          <a:bodyPr lIns="91425" tIns="91425" rIns="91425" bIns="91425" anchor="ctr" anchorCtr="0">
            <a:noAutofit/>
          </a:bodyPr>
          <a:lstStyle/>
          <a:p>
            <a:pPr marL="0" marR="0" lvl="0" indent="0" algn="ctr" rtl="0">
              <a:spcBef>
                <a:spcPts val="0"/>
              </a:spcBef>
              <a:buClr>
                <a:srgbClr val="2C3F71"/>
              </a:buClr>
              <a:buSzPct val="25000"/>
              <a:buFont typeface="Arial"/>
              <a:buNone/>
            </a:pPr>
            <a:r>
              <a:rPr lang="en-US" sz="3700" b="1" i="0" u="sng" strike="noStrike" cap="none" dirty="0">
                <a:solidFill>
                  <a:srgbClr val="2C3F71"/>
                </a:solidFill>
                <a:latin typeface="Calibri"/>
                <a:ea typeface="Calibri"/>
                <a:cs typeface="Calibri"/>
                <a:sym typeface="Calibri"/>
              </a:rPr>
              <a:t>Conclusions</a:t>
            </a:r>
            <a:endParaRPr lang="en-US" sz="3700" b="1" i="0" u="sng" strike="noStrike" cap="none" dirty="0">
              <a:solidFill>
                <a:srgbClr val="FF0000"/>
              </a:solidFill>
              <a:latin typeface="Calibri"/>
              <a:ea typeface="Calibri"/>
              <a:cs typeface="Calibri"/>
              <a:sym typeface="Calibri"/>
            </a:endParaRPr>
          </a:p>
        </p:txBody>
      </p:sp>
      <p:sp>
        <p:nvSpPr>
          <p:cNvPr id="187" name="Shape 187"/>
          <p:cNvSpPr txBox="1">
            <a:spLocks noGrp="1"/>
          </p:cNvSpPr>
          <p:nvPr>
            <p:ph type="body" idx="15"/>
          </p:nvPr>
        </p:nvSpPr>
        <p:spPr>
          <a:xfrm>
            <a:off x="32941935" y="20700487"/>
            <a:ext cx="10047017" cy="754045"/>
          </a:xfrm>
          <a:prstGeom prst="rect">
            <a:avLst/>
          </a:prstGeom>
          <a:noFill/>
          <a:ln>
            <a:noFill/>
          </a:ln>
        </p:spPr>
        <p:txBody>
          <a:bodyPr lIns="91425" tIns="91425" rIns="91425" bIns="91425" anchor="ctr" anchorCtr="0">
            <a:noAutofit/>
          </a:bodyPr>
          <a:lstStyle/>
          <a:p>
            <a:pPr marL="0" marR="0" lvl="0" indent="0" algn="ctr" rtl="0">
              <a:spcBef>
                <a:spcPts val="0"/>
              </a:spcBef>
              <a:buClr>
                <a:srgbClr val="2C3F71"/>
              </a:buClr>
              <a:buSzPct val="25000"/>
              <a:buFont typeface="Arial"/>
              <a:buNone/>
            </a:pPr>
            <a:r>
              <a:rPr lang="en-US" dirty="0"/>
              <a:t>Sources</a:t>
            </a:r>
            <a:endParaRPr lang="en-US" sz="3700" b="1" i="0" u="sng" strike="noStrike" cap="none" dirty="0">
              <a:solidFill>
                <a:srgbClr val="2C3F71"/>
              </a:solidFill>
              <a:latin typeface="Calibri"/>
              <a:ea typeface="Calibri"/>
              <a:cs typeface="Calibri"/>
              <a:sym typeface="Calibri"/>
            </a:endParaRPr>
          </a:p>
        </p:txBody>
      </p:sp>
      <p:sp>
        <p:nvSpPr>
          <p:cNvPr id="189" name="Shape 189"/>
          <p:cNvSpPr txBox="1">
            <a:spLocks noGrp="1"/>
          </p:cNvSpPr>
          <p:nvPr>
            <p:ph type="body" idx="18"/>
          </p:nvPr>
        </p:nvSpPr>
        <p:spPr>
          <a:prstGeom prst="rect">
            <a:avLst/>
          </a:prstGeom>
          <a:noFill/>
          <a:ln>
            <a:noFill/>
          </a:ln>
        </p:spPr>
        <p:txBody>
          <a:bodyPr lIns="91425" tIns="45700" rIns="91425" bIns="45700" anchor="t" anchorCtr="0">
            <a:noAutofit/>
          </a:bodyPr>
          <a:lstStyle/>
          <a:p>
            <a:pPr marL="0" marR="0" lvl="0" indent="0" algn="ctr" rtl="0">
              <a:spcBef>
                <a:spcPts val="0"/>
              </a:spcBef>
              <a:buClr>
                <a:schemeClr val="lt1"/>
              </a:buClr>
              <a:buSzPct val="25000"/>
              <a:buFont typeface="Arial"/>
              <a:buNone/>
            </a:pPr>
            <a:r>
              <a:rPr lang="en-US" sz="7200" b="0" i="0" u="none" strike="noStrike" cap="none" dirty="0">
                <a:solidFill>
                  <a:schemeClr val="lt1"/>
                </a:solidFill>
                <a:latin typeface="Calibri"/>
                <a:ea typeface="Calibri"/>
                <a:cs typeface="Calibri"/>
                <a:sym typeface="Calibri"/>
              </a:rPr>
              <a:t>Caleigh G. Guerra</a:t>
            </a:r>
            <a:endParaRPr sz="7200" b="0" i="0" u="none" strike="noStrike" cap="none" dirty="0">
              <a:solidFill>
                <a:schemeClr val="lt1"/>
              </a:solidFill>
              <a:latin typeface="Calibri"/>
              <a:ea typeface="Calibri"/>
              <a:cs typeface="Calibri"/>
              <a:sym typeface="Calibri"/>
            </a:endParaRPr>
          </a:p>
        </p:txBody>
      </p:sp>
      <p:sp>
        <p:nvSpPr>
          <p:cNvPr id="191" name="Shape 191"/>
          <p:cNvSpPr txBox="1">
            <a:spLocks noGrp="1"/>
          </p:cNvSpPr>
          <p:nvPr>
            <p:ph type="body" idx="20"/>
          </p:nvPr>
        </p:nvSpPr>
        <p:spPr>
          <a:xfrm>
            <a:off x="6907096" y="604554"/>
            <a:ext cx="25434760" cy="1280159"/>
          </a:xfrm>
          <a:prstGeom prst="rect">
            <a:avLst/>
          </a:prstGeom>
          <a:noFill/>
          <a:ln>
            <a:noFill/>
          </a:ln>
        </p:spPr>
        <p:txBody>
          <a:bodyPr lIns="91425" tIns="45700" rIns="91425" bIns="45700" anchor="t" anchorCtr="1">
            <a:noAutofit/>
          </a:bodyPr>
          <a:lstStyle/>
          <a:p>
            <a:pPr marL="0" marR="0" lvl="0" indent="0" algn="l" rtl="0">
              <a:lnSpc>
                <a:spcPct val="90000"/>
              </a:lnSpc>
              <a:spcBef>
                <a:spcPts val="0"/>
              </a:spcBef>
              <a:buClr>
                <a:schemeClr val="lt1"/>
              </a:buClr>
              <a:buSzPct val="25000"/>
              <a:buFont typeface="Arial"/>
              <a:buNone/>
            </a:pPr>
            <a:r>
              <a:rPr lang="en-US" sz="10637" dirty="0"/>
              <a:t>Is it Possible to Recover from </a:t>
            </a:r>
            <a:r>
              <a:rPr lang="en-US" sz="10637" dirty="0">
                <a:solidFill>
                  <a:schemeClr val="accent2">
                    <a:lumMod val="60000"/>
                    <a:lumOff val="40000"/>
                  </a:schemeClr>
                </a:solidFill>
              </a:rPr>
              <a:t>Opioid</a:t>
            </a:r>
            <a:r>
              <a:rPr lang="en-US" sz="10637" dirty="0"/>
              <a:t> Abuse?</a:t>
            </a:r>
          </a:p>
          <a:p>
            <a:pPr marL="0" marR="0" lvl="0" indent="0" algn="l" rtl="0">
              <a:lnSpc>
                <a:spcPct val="90000"/>
              </a:lnSpc>
              <a:spcBef>
                <a:spcPts val="0"/>
              </a:spcBef>
              <a:buClr>
                <a:schemeClr val="lt1"/>
              </a:buClr>
              <a:buSzPct val="25000"/>
              <a:buFont typeface="Arial"/>
              <a:buNone/>
            </a:pPr>
            <a:endParaRPr lang="en-US" sz="10637" dirty="0"/>
          </a:p>
        </p:txBody>
      </p:sp>
      <p:pic>
        <p:nvPicPr>
          <p:cNvPr id="192" name="Shape 192" descr="https://media.glassdoor.com/sqll/130499/southern-connecticut-state-university-squarelogo-1425561184985.png"/>
          <p:cNvPicPr preferRelativeResize="0"/>
          <p:nvPr/>
        </p:nvPicPr>
        <p:blipFill rotWithShape="1">
          <a:blip r:embed="rId3">
            <a:alphaModFix/>
          </a:blip>
          <a:srcRect/>
          <a:stretch/>
        </p:blipFill>
        <p:spPr>
          <a:xfrm>
            <a:off x="904187" y="337737"/>
            <a:ext cx="4171769" cy="4171769"/>
          </a:xfrm>
          <a:prstGeom prst="rect">
            <a:avLst/>
          </a:prstGeom>
          <a:noFill/>
          <a:ln>
            <a:noFill/>
          </a:ln>
        </p:spPr>
      </p:pic>
      <p:sp>
        <p:nvSpPr>
          <p:cNvPr id="4" name="TextBox 3"/>
          <p:cNvSpPr txBox="1"/>
          <p:nvPr/>
        </p:nvSpPr>
        <p:spPr>
          <a:xfrm>
            <a:off x="19850862" y="26486029"/>
            <a:ext cx="4162428" cy="661720"/>
          </a:xfrm>
          <a:prstGeom prst="rect">
            <a:avLst/>
          </a:prstGeom>
          <a:noFill/>
        </p:spPr>
        <p:txBody>
          <a:bodyPr wrap="square" rtlCol="0">
            <a:spAutoFit/>
          </a:bodyPr>
          <a:lstStyle>
            <a:defPPr marR="0" lvl="0" algn="l" rtl="0">
              <a:lnSpc>
                <a:spcPct val="100000"/>
              </a:lnSpc>
              <a:spcBef>
                <a:spcPts val="0"/>
              </a:spcBef>
              <a:spcAft>
                <a:spcPts val="0"/>
              </a:spcAft>
            </a:defPPr>
            <a:lvl1pPr>
              <a:defRPr sz="3200"/>
            </a:lvl1pPr>
          </a:lstStyle>
          <a:p>
            <a:pPr algn="ctr">
              <a:buClr>
                <a:srgbClr val="2C3F71"/>
              </a:buClr>
              <a:buSzPct val="25000"/>
            </a:pPr>
            <a:r>
              <a:rPr lang="en-US" sz="3700" b="1" u="sng" dirty="0">
                <a:solidFill>
                  <a:srgbClr val="2C3F71"/>
                </a:solidFill>
                <a:latin typeface="Calibri"/>
                <a:ea typeface="Calibri"/>
                <a:cs typeface="Calibri"/>
                <a:sym typeface="Calibri"/>
              </a:rPr>
              <a:t>Artistry</a:t>
            </a:r>
          </a:p>
        </p:txBody>
      </p:sp>
      <p:sp>
        <p:nvSpPr>
          <p:cNvPr id="8" name="TextBox 7"/>
          <p:cNvSpPr txBox="1"/>
          <p:nvPr/>
        </p:nvSpPr>
        <p:spPr>
          <a:xfrm>
            <a:off x="11785600" y="5524710"/>
            <a:ext cx="20370800" cy="2169825"/>
          </a:xfrm>
          <a:prstGeom prst="rect">
            <a:avLst/>
          </a:prstGeom>
          <a:noFill/>
        </p:spPr>
        <p:txBody>
          <a:bodyPr wrap="square" rtlCol="0">
            <a:spAutoFit/>
          </a:bodyPr>
          <a:lstStyle/>
          <a:p>
            <a:pPr algn="ctr">
              <a:buClr>
                <a:srgbClr val="2C3F71"/>
              </a:buClr>
              <a:buSzPct val="25000"/>
            </a:pPr>
            <a:r>
              <a:rPr lang="en-US" sz="3700" b="1" u="sng" dirty="0">
                <a:solidFill>
                  <a:srgbClr val="2C3F71"/>
                </a:solidFill>
                <a:latin typeface="Calibri"/>
                <a:ea typeface="Calibri"/>
                <a:cs typeface="Calibri"/>
              </a:rPr>
              <a:t>Findings and Analysis</a:t>
            </a:r>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12" name="Chart 11"/>
          <p:cNvGraphicFramePr/>
          <p:nvPr>
            <p:extLst>
              <p:ext uri="{D42A27DB-BD31-4B8C-83A1-F6EECF244321}">
                <p14:modId xmlns:p14="http://schemas.microsoft.com/office/powerpoint/2010/main" val="1236092880"/>
              </p:ext>
            </p:extLst>
          </p:nvPr>
        </p:nvGraphicFramePr>
        <p:xfrm>
          <a:off x="11952171" y="8073421"/>
          <a:ext cx="9669579" cy="6446386"/>
        </p:xfrm>
        <a:graphic>
          <a:graphicData uri="http://schemas.openxmlformats.org/drawingml/2006/chart">
            <c:chart xmlns:c="http://schemas.openxmlformats.org/drawingml/2006/chart" xmlns:r="http://schemas.openxmlformats.org/officeDocument/2006/relationships" r:id="rId4"/>
          </a:graphicData>
        </a:graphic>
      </p:graphicFrame>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425064" y="404344"/>
            <a:ext cx="9466136" cy="4259761"/>
          </a:xfrm>
          <a:prstGeom prst="rect">
            <a:avLst/>
          </a:prstGeom>
        </p:spPr>
      </p:pic>
      <p:sp>
        <p:nvSpPr>
          <p:cNvPr id="25" name="Shape 184"/>
          <p:cNvSpPr txBox="1">
            <a:spLocks noGrp="1"/>
          </p:cNvSpPr>
          <p:nvPr>
            <p:ph type="body" idx="7"/>
          </p:nvPr>
        </p:nvSpPr>
        <p:spPr>
          <a:xfrm>
            <a:off x="902599" y="23926956"/>
            <a:ext cx="10058399" cy="754045"/>
          </a:xfrm>
          <a:prstGeom prst="rect">
            <a:avLst/>
          </a:prstGeom>
          <a:noFill/>
          <a:ln>
            <a:noFill/>
          </a:ln>
        </p:spPr>
        <p:txBody>
          <a:bodyPr lIns="91425" tIns="91425" rIns="91425" bIns="91425" anchor="ctr" anchorCtr="0">
            <a:noAutofit/>
          </a:bodyPr>
          <a:lstStyle/>
          <a:p>
            <a:pPr marL="0" marR="0" lvl="0" indent="0" rtl="0">
              <a:spcBef>
                <a:spcPts val="0"/>
              </a:spcBef>
              <a:buClr>
                <a:srgbClr val="2C3F71"/>
              </a:buClr>
              <a:buSzPct val="25000"/>
              <a:buFont typeface="Arial"/>
              <a:buNone/>
            </a:pPr>
            <a:r>
              <a:rPr lang="en-US" dirty="0"/>
              <a:t>Methodology</a:t>
            </a:r>
            <a:endParaRPr lang="en-US" dirty="0">
              <a:solidFill>
                <a:srgbClr val="FF0000"/>
              </a:solidFill>
            </a:endParaRPr>
          </a:p>
        </p:txBody>
      </p:sp>
      <p:sp>
        <p:nvSpPr>
          <p:cNvPr id="26" name="Shape 178"/>
          <p:cNvSpPr txBox="1">
            <a:spLocks noGrp="1"/>
          </p:cNvSpPr>
          <p:nvPr>
            <p:ph type="body" idx="1"/>
          </p:nvPr>
        </p:nvSpPr>
        <p:spPr>
          <a:xfrm>
            <a:off x="904185" y="24910961"/>
            <a:ext cx="10056813" cy="6966915"/>
          </a:xfrm>
          <a:prstGeom prst="rect">
            <a:avLst/>
          </a:prstGeom>
          <a:noFill/>
          <a:ln>
            <a:noFill/>
          </a:ln>
        </p:spPr>
        <p:txBody>
          <a:bodyPr lIns="228575" tIns="228575" rIns="228575" bIns="228575" anchor="t" anchorCtr="0">
            <a:noAutofit/>
          </a:bodyPr>
          <a:lstStyle/>
          <a:p>
            <a:pPr marL="457200" lvl="0" indent="-457200">
              <a:spcBef>
                <a:spcPts val="0"/>
              </a:spcBef>
              <a:buSzPct val="100000"/>
              <a:buFont typeface="Arial" panose="020B0604020202020204" pitchFamily="34" charset="0"/>
              <a:buChar char="•"/>
            </a:pPr>
            <a:r>
              <a:rPr lang="en-US" sz="3200" dirty="0">
                <a:solidFill>
                  <a:schemeClr val="accent2"/>
                </a:solidFill>
                <a:sym typeface="Arial"/>
              </a:rPr>
              <a:t>Internet Research</a:t>
            </a:r>
          </a:p>
          <a:p>
            <a:pPr marL="457200" lvl="0" indent="-457200">
              <a:spcBef>
                <a:spcPts val="0"/>
              </a:spcBef>
              <a:buSzPct val="100000"/>
              <a:buFont typeface="Arial" panose="020B0604020202020204" pitchFamily="34" charset="0"/>
              <a:buChar char="•"/>
            </a:pPr>
            <a:r>
              <a:rPr lang="en-US" sz="2800" dirty="0">
                <a:sym typeface="Arial"/>
              </a:rPr>
              <a:t>Provided me with a plethora of quantitative factual evidence that I used as a base line for my research.</a:t>
            </a:r>
          </a:p>
          <a:p>
            <a:pPr marL="457200" lvl="0" indent="-457200">
              <a:spcBef>
                <a:spcPts val="0"/>
              </a:spcBef>
              <a:buSzPct val="100000"/>
              <a:buFont typeface="Arial" panose="020B0604020202020204" pitchFamily="34" charset="0"/>
              <a:buChar char="•"/>
            </a:pPr>
            <a:r>
              <a:rPr lang="en-US" sz="2800" dirty="0">
                <a:sym typeface="Arial"/>
              </a:rPr>
              <a:t>Gave me insight on how America is currently and has historically approached this disease.</a:t>
            </a:r>
            <a:endParaRPr lang="en-US" sz="2800" dirty="0">
              <a:solidFill>
                <a:schemeClr val="accent2"/>
              </a:solidFill>
              <a:sym typeface="Arial"/>
            </a:endParaRPr>
          </a:p>
          <a:p>
            <a:pPr marL="457200" lvl="0" indent="-457200">
              <a:spcBef>
                <a:spcPts val="0"/>
              </a:spcBef>
              <a:buSzPct val="100000"/>
              <a:buFont typeface="Arial" panose="020B0604020202020204" pitchFamily="34" charset="0"/>
              <a:buChar char="•"/>
            </a:pPr>
            <a:r>
              <a:rPr lang="en-US" sz="3200" dirty="0">
                <a:solidFill>
                  <a:schemeClr val="accent2"/>
                </a:solidFill>
                <a:sym typeface="Arial"/>
              </a:rPr>
              <a:t>Interviewing Experts </a:t>
            </a:r>
          </a:p>
          <a:p>
            <a:pPr marL="342900" lvl="0" indent="-342900">
              <a:spcBef>
                <a:spcPts val="0"/>
              </a:spcBef>
              <a:buSzPct val="100000"/>
              <a:buFont typeface="Arial" panose="020B0604020202020204" pitchFamily="34" charset="0"/>
              <a:buChar char="•"/>
            </a:pPr>
            <a:r>
              <a:rPr lang="en-US" sz="2800" dirty="0">
                <a:solidFill>
                  <a:srgbClr val="002060"/>
                </a:solidFill>
                <a:sym typeface="Arial"/>
              </a:rPr>
              <a:t>Introduced me to common misconceptions the average American believed about how possible “recovery” is for </a:t>
            </a:r>
            <a:r>
              <a:rPr lang="en-US" sz="2800" dirty="0">
                <a:solidFill>
                  <a:schemeClr val="accent2">
                    <a:lumMod val="60000"/>
                    <a:lumOff val="40000"/>
                  </a:schemeClr>
                </a:solidFill>
                <a:sym typeface="Arial"/>
              </a:rPr>
              <a:t>opioid</a:t>
            </a:r>
            <a:r>
              <a:rPr lang="en-US" sz="2800" dirty="0">
                <a:solidFill>
                  <a:srgbClr val="002060"/>
                </a:solidFill>
                <a:sym typeface="Arial"/>
              </a:rPr>
              <a:t> abusers.</a:t>
            </a:r>
          </a:p>
          <a:p>
            <a:pPr marL="342900" lvl="0" indent="-342900">
              <a:spcBef>
                <a:spcPts val="0"/>
              </a:spcBef>
              <a:buSzPct val="100000"/>
              <a:buFont typeface="Arial" panose="020B0604020202020204" pitchFamily="34" charset="0"/>
              <a:buChar char="•"/>
            </a:pPr>
            <a:r>
              <a:rPr lang="en-US" sz="2800" dirty="0">
                <a:solidFill>
                  <a:srgbClr val="002060"/>
                </a:solidFill>
                <a:sym typeface="Arial"/>
              </a:rPr>
              <a:t> First hand stories of how the  recovery process works by the people who facilitate treatment for this disease</a:t>
            </a:r>
            <a:r>
              <a:rPr lang="en-US" sz="2400" dirty="0">
                <a:solidFill>
                  <a:srgbClr val="002060"/>
                </a:solidFill>
                <a:sym typeface="Arial"/>
              </a:rPr>
              <a:t>.</a:t>
            </a:r>
          </a:p>
          <a:p>
            <a:pPr marL="342900" lvl="0" indent="-342900">
              <a:spcBef>
                <a:spcPts val="0"/>
              </a:spcBef>
              <a:buSzPct val="100000"/>
              <a:buFont typeface="Wingdings" pitchFamily="2" charset="2"/>
              <a:buChar char="§"/>
            </a:pPr>
            <a:r>
              <a:rPr lang="en-US" sz="3200" dirty="0">
                <a:solidFill>
                  <a:schemeClr val="accent2"/>
                </a:solidFill>
                <a:sym typeface="Arial"/>
              </a:rPr>
              <a:t>Library Research </a:t>
            </a:r>
          </a:p>
          <a:p>
            <a:pPr marL="342900" lvl="0" indent="-342900">
              <a:spcBef>
                <a:spcPts val="0"/>
              </a:spcBef>
              <a:buSzPct val="100000"/>
              <a:buFont typeface="Arial" panose="020B0604020202020204" pitchFamily="34" charset="0"/>
              <a:buChar char="•"/>
            </a:pPr>
            <a:r>
              <a:rPr lang="en-US" sz="2800" dirty="0">
                <a:solidFill>
                  <a:srgbClr val="002060"/>
                </a:solidFill>
                <a:sym typeface="Arial"/>
              </a:rPr>
              <a:t> Helped lead me to a more precise burning question and center my research from all drug abuse to specifically </a:t>
            </a:r>
            <a:r>
              <a:rPr lang="en-US" sz="2800" dirty="0">
                <a:solidFill>
                  <a:schemeClr val="accent2">
                    <a:lumMod val="60000"/>
                    <a:lumOff val="40000"/>
                  </a:schemeClr>
                </a:solidFill>
                <a:sym typeface="Arial"/>
              </a:rPr>
              <a:t>opioid</a:t>
            </a:r>
            <a:r>
              <a:rPr lang="en-US" sz="2800" dirty="0">
                <a:solidFill>
                  <a:srgbClr val="002060"/>
                </a:solidFill>
                <a:sym typeface="Arial"/>
              </a:rPr>
              <a:t> abuse.  </a:t>
            </a:r>
          </a:p>
          <a:p>
            <a:pPr marL="457200" lvl="0" indent="-457200">
              <a:spcBef>
                <a:spcPts val="0"/>
              </a:spcBef>
              <a:buSzPct val="100000"/>
              <a:buFont typeface="Arial" panose="020B0604020202020204" pitchFamily="34" charset="0"/>
              <a:buChar char="•"/>
            </a:pPr>
            <a:endParaRPr lang="en-US" sz="3200" dirty="0">
              <a:sym typeface="Arial"/>
            </a:endParaRPr>
          </a:p>
        </p:txBody>
      </p:sp>
      <p:sp>
        <p:nvSpPr>
          <p:cNvPr id="2" name="Text Placeholder 1"/>
          <p:cNvSpPr>
            <a:spLocks noGrp="1"/>
          </p:cNvSpPr>
          <p:nvPr>
            <p:ph type="body" idx="9"/>
          </p:nvPr>
        </p:nvSpPr>
        <p:spPr>
          <a:xfrm>
            <a:off x="33517966" y="6445006"/>
            <a:ext cx="9354190" cy="14246320"/>
          </a:xfrm>
        </p:spPr>
        <p:txBody>
          <a:bodyPr/>
          <a:lstStyle/>
          <a:p>
            <a:r>
              <a:rPr lang="en-US" sz="3600" dirty="0">
                <a:solidFill>
                  <a:schemeClr val="tx2">
                    <a:lumMod val="50000"/>
                  </a:schemeClr>
                </a:solidFill>
              </a:rPr>
              <a:t>Recovering from an </a:t>
            </a:r>
            <a:r>
              <a:rPr lang="en-US" sz="3600" dirty="0">
                <a:solidFill>
                  <a:schemeClr val="accent2">
                    <a:lumMod val="60000"/>
                    <a:lumOff val="40000"/>
                  </a:schemeClr>
                </a:solidFill>
              </a:rPr>
              <a:t>opioid</a:t>
            </a:r>
            <a:r>
              <a:rPr lang="en-US" sz="3600" dirty="0">
                <a:solidFill>
                  <a:schemeClr val="tx2">
                    <a:lumMod val="50000"/>
                  </a:schemeClr>
                </a:solidFill>
              </a:rPr>
              <a:t> addiction is both probable and possible. The issue I've discovered in my research is that though it is possible, is not probable for all. This can be because of many different factors, for example, economic status. Someone going to a private rehabilitation facility is receiving the highest quality of care. The money they are investing in their treatment is the defining variable in comparison of an addict of low economic status. Many addicts have spent all their money to fed their addiction. They are “treated” by hospital EMTs with Narcan to stop a fatal overdose and then check themselves out of the hospital in the search for their next high. My research has led me to explore what we can do as Americans to adequately treat and prevent opioid addiction for all. I believe if a standardized method of care was enforced in all facility, each patient would have a chance at a probable and possible recovery.</a:t>
            </a:r>
            <a:endParaRPr lang="en-US" dirty="0">
              <a:solidFill>
                <a:schemeClr val="tx2">
                  <a:lumMod val="50000"/>
                </a:schemeClr>
              </a:solidFill>
            </a:endParaRPr>
          </a:p>
        </p:txBody>
      </p:sp>
      <p:pic>
        <p:nvPicPr>
          <p:cNvPr id="9" name="Picture 8">
            <a:extLst>
              <a:ext uri="{FF2B5EF4-FFF2-40B4-BE49-F238E27FC236}">
                <a16:creationId xmlns:a16="http://schemas.microsoft.com/office/drawing/2014/main" id="{860D28A2-822C-AB4C-9F5A-A49EF969ED26}"/>
              </a:ext>
            </a:extLst>
          </p:cNvPr>
          <p:cNvPicPr>
            <a:picLocks noChangeAspect="1"/>
          </p:cNvPicPr>
          <p:nvPr/>
        </p:nvPicPr>
        <p:blipFill>
          <a:blip r:embed="rId6"/>
          <a:stretch>
            <a:fillRect/>
          </a:stretch>
        </p:blipFill>
        <p:spPr>
          <a:xfrm>
            <a:off x="15028490" y="6437068"/>
            <a:ext cx="14724677" cy="13985063"/>
          </a:xfrm>
          <a:prstGeom prst="rect">
            <a:avLst/>
          </a:prstGeom>
        </p:spPr>
      </p:pic>
      <p:sp>
        <p:nvSpPr>
          <p:cNvPr id="6" name="TextBox 5">
            <a:extLst>
              <a:ext uri="{FF2B5EF4-FFF2-40B4-BE49-F238E27FC236}">
                <a16:creationId xmlns:a16="http://schemas.microsoft.com/office/drawing/2014/main" id="{AFE22901-3197-354F-88E3-93A64D9C22E9}"/>
              </a:ext>
            </a:extLst>
          </p:cNvPr>
          <p:cNvSpPr txBox="1"/>
          <p:nvPr/>
        </p:nvSpPr>
        <p:spPr>
          <a:xfrm>
            <a:off x="33649920" y="21991320"/>
            <a:ext cx="8869680" cy="13234392"/>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Horton, Sara. Personal Interview, October 14, 2018.</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Meyers, Virginia. “Opioids Come to Campus: Helping Students Stay Clean.” </a:t>
            </a:r>
            <a:r>
              <a:rPr lang="en-US" sz="2400" i="1" dirty="0">
                <a:latin typeface="Times New Roman" panose="02020603050405020304" pitchFamily="18" charset="0"/>
                <a:cs typeface="Times New Roman" panose="02020603050405020304" pitchFamily="18" charset="0"/>
              </a:rPr>
              <a:t>American Federation of Teachers</a:t>
            </a:r>
            <a:r>
              <a:rPr lang="en-US" sz="2400" dirty="0">
                <a:latin typeface="Times New Roman" panose="02020603050405020304" pitchFamily="18" charset="0"/>
                <a:cs typeface="Times New Roman" panose="02020603050405020304" pitchFamily="18" charset="0"/>
              </a:rPr>
              <a:t>, AFT: A Union of the Professionals, 20 Mar. 2018, </a:t>
            </a:r>
            <a:r>
              <a:rPr lang="en-US" sz="2400" dirty="0">
                <a:latin typeface="Times New Roman" panose="02020603050405020304" pitchFamily="18" charset="0"/>
                <a:cs typeface="Times New Roman" panose="02020603050405020304" pitchFamily="18" charset="0"/>
                <a:hlinkClick r:id="rId7"/>
              </a:rPr>
              <a:t>www.aft.org/news/opioids-come-campus-helping-students-stay-clean</a:t>
            </a:r>
            <a:r>
              <a:rPr lang="en-US" sz="2400" dirty="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“Opioid Crisis Fast Facts.” </a:t>
            </a:r>
            <a:r>
              <a:rPr lang="en-US" sz="2400" i="1" dirty="0">
                <a:latin typeface="Times New Roman" panose="02020603050405020304" pitchFamily="18" charset="0"/>
                <a:cs typeface="Times New Roman" panose="02020603050405020304" pitchFamily="18" charset="0"/>
              </a:rPr>
              <a:t>CNN</a:t>
            </a:r>
            <a:r>
              <a:rPr lang="en-US" sz="2400" dirty="0">
                <a:latin typeface="Times New Roman" panose="02020603050405020304" pitchFamily="18" charset="0"/>
                <a:cs typeface="Times New Roman" panose="02020603050405020304" pitchFamily="18" charset="0"/>
              </a:rPr>
              <a:t>, Cable News Network, 16 June 2018, </a:t>
            </a:r>
            <a:r>
              <a:rPr lang="en-US" sz="2400" dirty="0">
                <a:latin typeface="Times New Roman" panose="02020603050405020304" pitchFamily="18" charset="0"/>
                <a:cs typeface="Times New Roman" panose="02020603050405020304" pitchFamily="18" charset="0"/>
                <a:hlinkClick r:id="rId8"/>
              </a:rPr>
              <a:t>www.cnn.com/2017/09/18/health/opioid-crisis-fast-facts/index.html</a:t>
            </a:r>
            <a:r>
              <a:rPr lang="en-US" sz="2400" dirty="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Spencer, Kyle. “Opioids on the Quad.” </a:t>
            </a:r>
            <a:r>
              <a:rPr lang="en-US" sz="2400" i="1" dirty="0">
                <a:latin typeface="Times New Roman" panose="02020603050405020304" pitchFamily="18" charset="0"/>
                <a:cs typeface="Times New Roman" panose="02020603050405020304" pitchFamily="18" charset="0"/>
              </a:rPr>
              <a:t>The New York Times</a:t>
            </a:r>
            <a:r>
              <a:rPr lang="en-US" sz="2400" dirty="0">
                <a:latin typeface="Times New Roman" panose="02020603050405020304" pitchFamily="18" charset="0"/>
                <a:cs typeface="Times New Roman" panose="02020603050405020304" pitchFamily="18" charset="0"/>
              </a:rPr>
              <a:t>, 30 Oct. 2017, </a:t>
            </a:r>
            <a:r>
              <a:rPr lang="en-US" sz="2400" dirty="0" err="1">
                <a:latin typeface="Times New Roman" panose="02020603050405020304" pitchFamily="18" charset="0"/>
                <a:cs typeface="Times New Roman" panose="02020603050405020304" pitchFamily="18" charset="0"/>
              </a:rPr>
              <a:t>www.nytimes.com</a:t>
            </a:r>
            <a:r>
              <a:rPr lang="en-US" sz="2400" dirty="0">
                <a:latin typeface="Times New Roman" panose="02020603050405020304" pitchFamily="18" charset="0"/>
                <a:cs typeface="Times New Roman" panose="02020603050405020304" pitchFamily="18" charset="0"/>
              </a:rPr>
              <a:t>/2017/10/30/education/</a:t>
            </a:r>
            <a:r>
              <a:rPr lang="en-US" sz="2400" dirty="0" err="1">
                <a:latin typeface="Times New Roman" panose="02020603050405020304" pitchFamily="18" charset="0"/>
                <a:cs typeface="Times New Roman" panose="02020603050405020304" pitchFamily="18" charset="0"/>
              </a:rPr>
              <a:t>edlife</a:t>
            </a:r>
            <a:r>
              <a:rPr lang="en-US" sz="2400" dirty="0">
                <a:latin typeface="Times New Roman" panose="02020603050405020304" pitchFamily="18" charset="0"/>
                <a:cs typeface="Times New Roman" panose="02020603050405020304" pitchFamily="18" charset="0"/>
              </a:rPr>
              <a:t>/opioids-college-recovery-</a:t>
            </a:r>
            <a:r>
              <a:rPr lang="en-US" sz="2400" dirty="0" err="1">
                <a:latin typeface="Times New Roman" panose="02020603050405020304" pitchFamily="18" charset="0"/>
                <a:cs typeface="Times New Roman" panose="02020603050405020304" pitchFamily="18" charset="0"/>
              </a:rPr>
              <a:t>addiction.html</a:t>
            </a:r>
            <a:r>
              <a:rPr lang="en-US" sz="2400" dirty="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Thompson, Dennis. “Doctors Still Overprescribing Opioids in U.S.” </a:t>
            </a:r>
            <a:r>
              <a:rPr lang="en-US" sz="2400" i="1" dirty="0">
                <a:latin typeface="Times New Roman" panose="02020603050405020304" pitchFamily="18" charset="0"/>
                <a:cs typeface="Times New Roman" panose="02020603050405020304" pitchFamily="18" charset="0"/>
              </a:rPr>
              <a:t>WebMD</a:t>
            </a:r>
            <a:r>
              <a:rPr lang="en-US" sz="2400" dirty="0">
                <a:latin typeface="Times New Roman" panose="02020603050405020304" pitchFamily="18" charset="0"/>
                <a:cs typeface="Times New Roman" panose="02020603050405020304" pitchFamily="18" charset="0"/>
              </a:rPr>
              <a:t>, 31 July 2017, </a:t>
            </a:r>
            <a:r>
              <a:rPr lang="en-US" sz="2400" dirty="0">
                <a:latin typeface="Times New Roman" panose="02020603050405020304" pitchFamily="18" charset="0"/>
                <a:cs typeface="Times New Roman" panose="02020603050405020304" pitchFamily="18" charset="0"/>
                <a:hlinkClick r:id="rId9"/>
              </a:rPr>
              <a:t>www.webmd.com/pain-management/news/20170731/doctors-still-overprescribing-opioids-in-us#1</a:t>
            </a:r>
            <a:r>
              <a:rPr lang="en-US" sz="2400" dirty="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a:p>
            <a:pPr fontAlgn="t"/>
            <a:endParaRPr lang="en-US" sz="2400" dirty="0">
              <a:latin typeface="Times New Roman" panose="02020603050405020304" pitchFamily="18" charset="0"/>
              <a:cs typeface="Times New Roman" panose="02020603050405020304" pitchFamily="18" charset="0"/>
            </a:endParaRPr>
          </a:p>
          <a:p>
            <a:pPr fontAlgn="t"/>
            <a:r>
              <a:rPr lang="en-US" sz="2400" dirty="0">
                <a:latin typeface="Times New Roman" panose="02020603050405020304" pitchFamily="18" charset="0"/>
                <a:cs typeface="Times New Roman" panose="02020603050405020304" pitchFamily="18" charset="0"/>
              </a:rPr>
              <a:t>Where Does Heroin Come From?” </a:t>
            </a:r>
            <a:r>
              <a:rPr lang="en-US" sz="2400" i="1" dirty="0">
                <a:latin typeface="Times New Roman" panose="02020603050405020304" pitchFamily="18" charset="0"/>
                <a:cs typeface="Times New Roman" panose="02020603050405020304" pitchFamily="18" charset="0"/>
              </a:rPr>
              <a:t>Simple Recovery</a:t>
            </a:r>
            <a:r>
              <a:rPr lang="en-US" sz="2400" dirty="0">
                <a:latin typeface="Times New Roman" panose="02020603050405020304" pitchFamily="18" charset="0"/>
                <a:cs typeface="Times New Roman" panose="02020603050405020304" pitchFamily="18" charset="0"/>
              </a:rPr>
              <a:t>, 29 Jan. 2018, </a:t>
            </a:r>
            <a:r>
              <a:rPr lang="en-US" sz="2400" dirty="0" err="1">
                <a:latin typeface="Times New Roman" panose="02020603050405020304" pitchFamily="18" charset="0"/>
                <a:cs typeface="Times New Roman" panose="02020603050405020304" pitchFamily="18" charset="0"/>
              </a:rPr>
              <a:t>www.simplerecovery.com</a:t>
            </a:r>
            <a:r>
              <a:rPr lang="en-US" sz="2400" dirty="0">
                <a:latin typeface="Times New Roman" panose="02020603050405020304" pitchFamily="18" charset="0"/>
                <a:cs typeface="Times New Roman" panose="02020603050405020304" pitchFamily="18" charset="0"/>
              </a:rPr>
              <a:t>/where-does-heroin-come-from/.</a:t>
            </a:r>
          </a:p>
          <a:p>
            <a:pPr fontAlgn="t"/>
            <a:endParaRPr lang="en-US" sz="2400" dirty="0">
              <a:latin typeface="Times New Roman" panose="02020603050405020304" pitchFamily="18" charset="0"/>
              <a:cs typeface="Times New Roman" panose="02020603050405020304" pitchFamily="18" charset="0"/>
            </a:endParaRPr>
          </a:p>
          <a:p>
            <a:pPr fontAlgn="t"/>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dirty="0"/>
          </a:p>
        </p:txBody>
      </p:sp>
      <p:sp>
        <p:nvSpPr>
          <p:cNvPr id="13" name="Rectangle 12">
            <a:extLst>
              <a:ext uri="{FF2B5EF4-FFF2-40B4-BE49-F238E27FC236}">
                <a16:creationId xmlns:a16="http://schemas.microsoft.com/office/drawing/2014/main" id="{EECE7E3C-538F-8044-A079-73DA5C413624}"/>
              </a:ext>
            </a:extLst>
          </p:cNvPr>
          <p:cNvSpPr/>
          <p:nvPr/>
        </p:nvSpPr>
        <p:spPr>
          <a:xfrm>
            <a:off x="17822556" y="9752413"/>
            <a:ext cx="8945137" cy="8854783"/>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endParaRPr lang="en-US" sz="2400" dirty="0"/>
          </a:p>
        </p:txBody>
      </p:sp>
      <p:sp>
        <p:nvSpPr>
          <p:cNvPr id="29" name="TextBox 28">
            <a:extLst>
              <a:ext uri="{FF2B5EF4-FFF2-40B4-BE49-F238E27FC236}">
                <a16:creationId xmlns:a16="http://schemas.microsoft.com/office/drawing/2014/main" id="{C2788268-A1B2-A541-8009-82EE444C3624}"/>
              </a:ext>
            </a:extLst>
          </p:cNvPr>
          <p:cNvSpPr txBox="1"/>
          <p:nvPr/>
        </p:nvSpPr>
        <p:spPr>
          <a:xfrm>
            <a:off x="18711568" y="8605663"/>
            <a:ext cx="6742762" cy="461665"/>
          </a:xfrm>
          <a:prstGeom prst="rect">
            <a:avLst/>
          </a:prstGeom>
          <a:noFill/>
        </p:spPr>
        <p:txBody>
          <a:bodyPr wrap="square" rtlCol="0">
            <a:spAutoFit/>
          </a:bodyPr>
          <a:lstStyle/>
          <a:p>
            <a:r>
              <a:rPr lang="en-US" sz="2400" dirty="0">
                <a:solidFill>
                  <a:schemeClr val="tx1">
                    <a:lumMod val="95000"/>
                    <a:lumOff val="5000"/>
                  </a:schemeClr>
                </a:solidFill>
                <a:latin typeface="Al Tarikh" pitchFamily="2" charset="-78"/>
                <a:cs typeface="Al Tarikh" pitchFamily="2" charset="-78"/>
              </a:rPr>
              <a:t>The steps to recognize, prevent, treat, and recover </a:t>
            </a:r>
          </a:p>
        </p:txBody>
      </p:sp>
      <p:sp>
        <p:nvSpPr>
          <p:cNvPr id="18" name="TextBox 17">
            <a:extLst>
              <a:ext uri="{FF2B5EF4-FFF2-40B4-BE49-F238E27FC236}">
                <a16:creationId xmlns:a16="http://schemas.microsoft.com/office/drawing/2014/main" id="{CDE0399D-4A2F-0447-B657-57445EB278BB}"/>
              </a:ext>
            </a:extLst>
          </p:cNvPr>
          <p:cNvSpPr txBox="1"/>
          <p:nvPr/>
        </p:nvSpPr>
        <p:spPr>
          <a:xfrm>
            <a:off x="17766316" y="9706559"/>
            <a:ext cx="9025643" cy="2339102"/>
          </a:xfrm>
          <a:prstGeom prst="rect">
            <a:avLst/>
          </a:prstGeom>
          <a:noFill/>
          <a:ln>
            <a:noFill/>
          </a:ln>
        </p:spPr>
        <p:txBody>
          <a:bodyPr wrap="square" rtlCol="0">
            <a:spAutoFit/>
          </a:bodyPr>
          <a:lstStyle/>
          <a:p>
            <a:pPr algn="ctr"/>
            <a:r>
              <a:rPr lang="en-US" sz="3200" b="1" dirty="0">
                <a:solidFill>
                  <a:schemeClr val="accent5">
                    <a:lumMod val="50000"/>
                  </a:schemeClr>
                </a:solidFill>
                <a:latin typeface="Al Tarikh" pitchFamily="2" charset="-78"/>
                <a:cs typeface="Al Tarikh" pitchFamily="2" charset="-78"/>
              </a:rPr>
              <a:t>Recognize</a:t>
            </a:r>
          </a:p>
          <a:p>
            <a:pPr algn="ctr"/>
            <a:r>
              <a:rPr lang="en-US" sz="2000" dirty="0">
                <a:solidFill>
                  <a:schemeClr val="accent5">
                    <a:lumMod val="50000"/>
                  </a:schemeClr>
                </a:solidFill>
                <a:latin typeface="Al Tarikh" pitchFamily="2" charset="-78"/>
                <a:cs typeface="Al Tarikh" pitchFamily="2" charset="-78"/>
              </a:rPr>
              <a:t> Drug addiction, specifically </a:t>
            </a:r>
            <a:r>
              <a:rPr lang="en-US" sz="2000" dirty="0">
                <a:solidFill>
                  <a:schemeClr val="accent2">
                    <a:lumMod val="60000"/>
                    <a:lumOff val="40000"/>
                  </a:schemeClr>
                </a:solidFill>
                <a:latin typeface="Al Tarikh" pitchFamily="2" charset="-78"/>
                <a:cs typeface="Al Tarikh" pitchFamily="2" charset="-78"/>
              </a:rPr>
              <a:t>opioids</a:t>
            </a:r>
            <a:r>
              <a:rPr lang="en-US" sz="2000" dirty="0">
                <a:solidFill>
                  <a:schemeClr val="accent5">
                    <a:lumMod val="50000"/>
                  </a:schemeClr>
                </a:solidFill>
                <a:latin typeface="Al Tarikh" pitchFamily="2" charset="-78"/>
                <a:cs typeface="Al Tarikh" pitchFamily="2" charset="-78"/>
              </a:rPr>
              <a:t>, is a progressive disease of the brain that can be both prevented and treated, where addicts can recover from it. Addiction must be recognized as a disease, and though it’s important to enforce laws to protect our country against drug related crimes, reducing drug use requires a multi- dimensional approach. </a:t>
            </a:r>
          </a:p>
          <a:p>
            <a:endParaRPr lang="en-US" dirty="0">
              <a:latin typeface="Al Tarikh" pitchFamily="2" charset="-78"/>
              <a:cs typeface="Al Tarikh" pitchFamily="2" charset="-78"/>
            </a:endParaRPr>
          </a:p>
        </p:txBody>
      </p:sp>
      <p:sp>
        <p:nvSpPr>
          <p:cNvPr id="19" name="TextBox 18">
            <a:extLst>
              <a:ext uri="{FF2B5EF4-FFF2-40B4-BE49-F238E27FC236}">
                <a16:creationId xmlns:a16="http://schemas.microsoft.com/office/drawing/2014/main" id="{E45F875B-669D-544A-AF2A-667D9A561364}"/>
              </a:ext>
            </a:extLst>
          </p:cNvPr>
          <p:cNvSpPr txBox="1"/>
          <p:nvPr/>
        </p:nvSpPr>
        <p:spPr>
          <a:xfrm>
            <a:off x="17804113" y="11643352"/>
            <a:ext cx="9044740" cy="2616101"/>
          </a:xfrm>
          <a:prstGeom prst="rect">
            <a:avLst/>
          </a:prstGeom>
          <a:noFill/>
          <a:ln>
            <a:noFill/>
          </a:ln>
        </p:spPr>
        <p:txBody>
          <a:bodyPr wrap="square" rtlCol="0">
            <a:spAutoFit/>
          </a:bodyPr>
          <a:lstStyle/>
          <a:p>
            <a:pPr algn="ctr"/>
            <a:r>
              <a:rPr lang="en-US" sz="3200" b="1" dirty="0">
                <a:solidFill>
                  <a:schemeClr val="accent5">
                    <a:lumMod val="50000"/>
                  </a:schemeClr>
                </a:solidFill>
                <a:latin typeface="Al Tarikh" pitchFamily="2" charset="-78"/>
                <a:cs typeface="Al Tarikh" pitchFamily="2" charset="-78"/>
              </a:rPr>
              <a:t>Prevent</a:t>
            </a:r>
          </a:p>
          <a:p>
            <a:pPr algn="ctr"/>
            <a:r>
              <a:rPr lang="en-US" sz="2000" dirty="0">
                <a:solidFill>
                  <a:schemeClr val="accent5">
                    <a:lumMod val="50000"/>
                  </a:schemeClr>
                </a:solidFill>
                <a:latin typeface="Al Tarikh" pitchFamily="2" charset="-78"/>
                <a:cs typeface="Al Tarikh" pitchFamily="2" charset="-78"/>
              </a:rPr>
              <a:t>Education on the deadly effects of </a:t>
            </a:r>
            <a:r>
              <a:rPr lang="en-US" sz="2000" dirty="0">
                <a:solidFill>
                  <a:schemeClr val="accent2">
                    <a:lumMod val="60000"/>
                    <a:lumOff val="40000"/>
                  </a:schemeClr>
                </a:solidFill>
                <a:latin typeface="Al Tarikh" pitchFamily="2" charset="-78"/>
                <a:cs typeface="Al Tarikh" pitchFamily="2" charset="-78"/>
              </a:rPr>
              <a:t>opioid</a:t>
            </a:r>
            <a:r>
              <a:rPr lang="en-US" sz="2000" dirty="0">
                <a:solidFill>
                  <a:schemeClr val="accent5">
                    <a:lumMod val="50000"/>
                  </a:schemeClr>
                </a:solidFill>
                <a:latin typeface="Al Tarikh" pitchFamily="2" charset="-78"/>
                <a:cs typeface="Al Tarikh" pitchFamily="2" charset="-78"/>
              </a:rPr>
              <a:t> abuse needs to become a standard in American schools. Additionally, doctors need to be held accountable for the over abundances of </a:t>
            </a:r>
            <a:r>
              <a:rPr lang="en-US" sz="2000" dirty="0">
                <a:solidFill>
                  <a:schemeClr val="accent2">
                    <a:lumMod val="60000"/>
                    <a:lumOff val="40000"/>
                  </a:schemeClr>
                </a:solidFill>
                <a:latin typeface="Al Tarikh" pitchFamily="2" charset="-78"/>
                <a:cs typeface="Al Tarikh" pitchFamily="2" charset="-78"/>
              </a:rPr>
              <a:t>opioid</a:t>
            </a:r>
            <a:r>
              <a:rPr lang="en-US" sz="2000" dirty="0">
                <a:solidFill>
                  <a:schemeClr val="accent5">
                    <a:lumMod val="50000"/>
                  </a:schemeClr>
                </a:solidFill>
                <a:latin typeface="Al Tarikh" pitchFamily="2" charset="-78"/>
                <a:cs typeface="Al Tarikh" pitchFamily="2" charset="-78"/>
              </a:rPr>
              <a:t> prescriptions they are writing. There is a clear trend in when young adult </a:t>
            </a:r>
            <a:r>
              <a:rPr lang="en-US" sz="2000" dirty="0">
                <a:solidFill>
                  <a:schemeClr val="accent2">
                    <a:lumMod val="60000"/>
                    <a:lumOff val="40000"/>
                  </a:schemeClr>
                </a:solidFill>
                <a:latin typeface="Al Tarikh" pitchFamily="2" charset="-78"/>
                <a:cs typeface="Al Tarikh" pitchFamily="2" charset="-78"/>
              </a:rPr>
              <a:t>opioid</a:t>
            </a:r>
            <a:r>
              <a:rPr lang="en-US" sz="2000" dirty="0">
                <a:solidFill>
                  <a:schemeClr val="accent5">
                    <a:lumMod val="50000"/>
                  </a:schemeClr>
                </a:solidFill>
                <a:latin typeface="Al Tarikh" pitchFamily="2" charset="-78"/>
                <a:cs typeface="Al Tarikh" pitchFamily="2" charset="-78"/>
              </a:rPr>
              <a:t> user transition from prescription </a:t>
            </a:r>
            <a:r>
              <a:rPr lang="en-US" sz="2000" dirty="0">
                <a:solidFill>
                  <a:schemeClr val="accent2">
                    <a:lumMod val="60000"/>
                    <a:lumOff val="40000"/>
                  </a:schemeClr>
                </a:solidFill>
                <a:latin typeface="Al Tarikh" pitchFamily="2" charset="-78"/>
                <a:cs typeface="Al Tarikh" pitchFamily="2" charset="-78"/>
              </a:rPr>
              <a:t>opioids</a:t>
            </a:r>
            <a:r>
              <a:rPr lang="en-US" sz="2000" dirty="0">
                <a:solidFill>
                  <a:schemeClr val="accent5">
                    <a:lumMod val="50000"/>
                  </a:schemeClr>
                </a:solidFill>
                <a:latin typeface="Al Tarikh" pitchFamily="2" charset="-78"/>
                <a:cs typeface="Al Tarikh" pitchFamily="2" charset="-78"/>
              </a:rPr>
              <a:t> to heroin and injection drug use.</a:t>
            </a:r>
          </a:p>
          <a:p>
            <a:r>
              <a:rPr lang="en-US" dirty="0">
                <a:solidFill>
                  <a:schemeClr val="accent5">
                    <a:lumMod val="50000"/>
                  </a:schemeClr>
                </a:solidFill>
                <a:latin typeface="Al Tarikh" pitchFamily="2" charset="-78"/>
                <a:cs typeface="Al Tarikh" pitchFamily="2" charset="-78"/>
              </a:rPr>
              <a:t> </a:t>
            </a:r>
          </a:p>
          <a:p>
            <a:pPr algn="ctr"/>
            <a:endParaRPr lang="en-US" sz="1800" b="1" dirty="0">
              <a:solidFill>
                <a:schemeClr val="accent5">
                  <a:lumMod val="50000"/>
                </a:schemeClr>
              </a:solidFill>
              <a:latin typeface="Al Tarikh" pitchFamily="2" charset="-78"/>
              <a:cs typeface="Al Tarikh" pitchFamily="2" charset="-78"/>
            </a:endParaRPr>
          </a:p>
        </p:txBody>
      </p:sp>
      <p:sp>
        <p:nvSpPr>
          <p:cNvPr id="21" name="TextBox 20">
            <a:extLst>
              <a:ext uri="{FF2B5EF4-FFF2-40B4-BE49-F238E27FC236}">
                <a16:creationId xmlns:a16="http://schemas.microsoft.com/office/drawing/2014/main" id="{01166219-4597-8C4F-B985-F7FFAFFD80E3}"/>
              </a:ext>
            </a:extLst>
          </p:cNvPr>
          <p:cNvSpPr txBox="1"/>
          <p:nvPr/>
        </p:nvSpPr>
        <p:spPr>
          <a:xfrm>
            <a:off x="17822554" y="13567400"/>
            <a:ext cx="8983332" cy="3662541"/>
          </a:xfrm>
          <a:prstGeom prst="rect">
            <a:avLst/>
          </a:prstGeom>
          <a:noFill/>
        </p:spPr>
        <p:txBody>
          <a:bodyPr wrap="square" rtlCol="0">
            <a:spAutoFit/>
          </a:bodyPr>
          <a:lstStyle/>
          <a:p>
            <a:pPr algn="ctr"/>
            <a:r>
              <a:rPr lang="en-US" sz="3200" b="1" dirty="0">
                <a:solidFill>
                  <a:schemeClr val="accent5">
                    <a:lumMod val="50000"/>
                  </a:schemeClr>
                </a:solidFill>
                <a:latin typeface="Al Tarikh" pitchFamily="2" charset="-78"/>
                <a:cs typeface="Al Tarikh" pitchFamily="2" charset="-78"/>
              </a:rPr>
              <a:t>Treat</a:t>
            </a:r>
          </a:p>
          <a:p>
            <a:pPr algn="ctr"/>
            <a:r>
              <a:rPr lang="en-US" sz="2000" dirty="0">
                <a:solidFill>
                  <a:schemeClr val="accent5">
                    <a:lumMod val="50000"/>
                  </a:schemeClr>
                </a:solidFill>
                <a:latin typeface="Al Tarikh" pitchFamily="2" charset="-78"/>
                <a:cs typeface="Al Tarikh" pitchFamily="2" charset="-78"/>
              </a:rPr>
              <a:t>The positive feeling increases with </a:t>
            </a:r>
            <a:r>
              <a:rPr lang="en-US" sz="2000" dirty="0">
                <a:solidFill>
                  <a:schemeClr val="accent2">
                    <a:lumMod val="60000"/>
                    <a:lumOff val="40000"/>
                  </a:schemeClr>
                </a:solidFill>
                <a:latin typeface="Al Tarikh" pitchFamily="2" charset="-78"/>
                <a:cs typeface="Al Tarikh" pitchFamily="2" charset="-78"/>
              </a:rPr>
              <a:t>opioid</a:t>
            </a:r>
            <a:r>
              <a:rPr lang="en-US" sz="2000" dirty="0">
                <a:solidFill>
                  <a:schemeClr val="accent5">
                    <a:lumMod val="50000"/>
                  </a:schemeClr>
                </a:solidFill>
                <a:latin typeface="Al Tarikh" pitchFamily="2" charset="-78"/>
                <a:cs typeface="Al Tarikh" pitchFamily="2" charset="-78"/>
              </a:rPr>
              <a:t> use, leading to psychological dependence. After psychological dependence develops, physical dependence occurs with frequent daily use, which reinforces the </a:t>
            </a:r>
            <a:r>
              <a:rPr lang="en-US" sz="2000" dirty="0">
                <a:solidFill>
                  <a:schemeClr val="accent2">
                    <a:lumMod val="60000"/>
                    <a:lumOff val="40000"/>
                  </a:schemeClr>
                </a:solidFill>
                <a:latin typeface="Al Tarikh" pitchFamily="2" charset="-78"/>
                <a:cs typeface="Al Tarikh" pitchFamily="2" charset="-78"/>
              </a:rPr>
              <a:t>opioid</a:t>
            </a:r>
            <a:r>
              <a:rPr lang="en-US" sz="2000" dirty="0">
                <a:solidFill>
                  <a:schemeClr val="accent5">
                    <a:lumMod val="50000"/>
                  </a:schemeClr>
                </a:solidFill>
                <a:latin typeface="Al Tarikh" pitchFamily="2" charset="-78"/>
                <a:cs typeface="Al Tarikh" pitchFamily="2" charset="-78"/>
              </a:rPr>
              <a:t> abuse. If the user stops taking the drug after physical dependence has occurred, severe withdrawal symptoms result. Medical detoxification is not a treatment per se, but rather a precursor to treatment. It is important to assess a patient’s readiness to change his or her abuse behavior, as this can help providers select the best treatment for a patient’s needs. Treatment can be outpatient or residential, both focusing on the cognitive behavior of abuse. According to this approach, to overcome addiction, patients must learn to identify and correct problematic behavior. </a:t>
            </a:r>
            <a:endParaRPr lang="en-US" sz="2000" b="1" dirty="0">
              <a:solidFill>
                <a:schemeClr val="accent5">
                  <a:lumMod val="50000"/>
                </a:schemeClr>
              </a:solidFill>
              <a:latin typeface="Al Tarikh" pitchFamily="2" charset="-78"/>
              <a:cs typeface="Al Tarikh" pitchFamily="2" charset="-78"/>
            </a:endParaRPr>
          </a:p>
        </p:txBody>
      </p:sp>
      <p:sp>
        <p:nvSpPr>
          <p:cNvPr id="23" name="TextBox 22">
            <a:extLst>
              <a:ext uri="{FF2B5EF4-FFF2-40B4-BE49-F238E27FC236}">
                <a16:creationId xmlns:a16="http://schemas.microsoft.com/office/drawing/2014/main" id="{0DDFBAC3-2C97-8E4E-89EA-85D80F29FD39}"/>
              </a:ext>
            </a:extLst>
          </p:cNvPr>
          <p:cNvSpPr txBox="1"/>
          <p:nvPr/>
        </p:nvSpPr>
        <p:spPr>
          <a:xfrm>
            <a:off x="17822554" y="17052422"/>
            <a:ext cx="9022814" cy="1508105"/>
          </a:xfrm>
          <a:prstGeom prst="rect">
            <a:avLst/>
          </a:prstGeom>
          <a:noFill/>
        </p:spPr>
        <p:txBody>
          <a:bodyPr wrap="square" rtlCol="0">
            <a:spAutoFit/>
          </a:bodyPr>
          <a:lstStyle/>
          <a:p>
            <a:pPr algn="ctr"/>
            <a:r>
              <a:rPr lang="en-US" sz="3200" b="1" dirty="0">
                <a:solidFill>
                  <a:schemeClr val="accent5">
                    <a:lumMod val="50000"/>
                  </a:schemeClr>
                </a:solidFill>
                <a:latin typeface="Al Tarikh" pitchFamily="2" charset="-78"/>
                <a:cs typeface="Al Tarikh" pitchFamily="2" charset="-78"/>
              </a:rPr>
              <a:t>   Recover</a:t>
            </a:r>
          </a:p>
          <a:p>
            <a:pPr algn="ctr"/>
            <a:r>
              <a:rPr lang="en-US" sz="2000" dirty="0">
                <a:solidFill>
                  <a:srgbClr val="002060"/>
                </a:solidFill>
                <a:latin typeface="Al Tarikh" pitchFamily="2" charset="-78"/>
                <a:cs typeface="Al Tarikh" pitchFamily="2" charset="-78"/>
              </a:rPr>
              <a:t>This treatment plan above not only stops the user from using in the present day but helps develop relapse prevention methods. </a:t>
            </a:r>
            <a:r>
              <a:rPr lang="en-US" sz="2000" dirty="0">
                <a:solidFill>
                  <a:schemeClr val="accent2">
                    <a:lumMod val="50000"/>
                  </a:schemeClr>
                </a:solidFill>
                <a:latin typeface="Al Tarikh" pitchFamily="2" charset="-78"/>
                <a:cs typeface="Al Tarikh" pitchFamily="2" charset="-78"/>
              </a:rPr>
              <a:t>With clinical substance abuse treatment</a:t>
            </a:r>
            <a:r>
              <a:rPr lang="en-US" sz="2000" b="1" dirty="0">
                <a:solidFill>
                  <a:schemeClr val="accent2">
                    <a:lumMod val="50000"/>
                  </a:schemeClr>
                </a:solidFill>
                <a:latin typeface="Al Tarikh" pitchFamily="2" charset="-78"/>
                <a:cs typeface="Al Tarikh" pitchFamily="2" charset="-78"/>
              </a:rPr>
              <a:t>, recovering from an </a:t>
            </a:r>
            <a:r>
              <a:rPr lang="en-US" sz="2000" b="1" dirty="0">
                <a:solidFill>
                  <a:schemeClr val="accent2">
                    <a:lumMod val="60000"/>
                    <a:lumOff val="40000"/>
                  </a:schemeClr>
                </a:solidFill>
                <a:latin typeface="Al Tarikh" pitchFamily="2" charset="-78"/>
                <a:cs typeface="Al Tarikh" pitchFamily="2" charset="-78"/>
              </a:rPr>
              <a:t>opioid</a:t>
            </a:r>
            <a:r>
              <a:rPr lang="en-US" sz="2000" b="1" dirty="0">
                <a:solidFill>
                  <a:schemeClr val="accent2">
                    <a:lumMod val="50000"/>
                  </a:schemeClr>
                </a:solidFill>
                <a:latin typeface="Al Tarikh" pitchFamily="2" charset="-78"/>
                <a:cs typeface="Al Tarikh" pitchFamily="2" charset="-78"/>
              </a:rPr>
              <a:t> addiction is probable and possible. </a:t>
            </a:r>
          </a:p>
        </p:txBody>
      </p:sp>
      <p:sp>
        <p:nvSpPr>
          <p:cNvPr id="38" name="TextBox 37">
            <a:extLst>
              <a:ext uri="{FF2B5EF4-FFF2-40B4-BE49-F238E27FC236}">
                <a16:creationId xmlns:a16="http://schemas.microsoft.com/office/drawing/2014/main" id="{95213808-B771-174F-8C67-484064950430}"/>
              </a:ext>
            </a:extLst>
          </p:cNvPr>
          <p:cNvSpPr txBox="1"/>
          <p:nvPr/>
        </p:nvSpPr>
        <p:spPr>
          <a:xfrm>
            <a:off x="16401509" y="7505974"/>
            <a:ext cx="11978640" cy="830997"/>
          </a:xfrm>
          <a:prstGeom prst="rect">
            <a:avLst/>
          </a:prstGeom>
          <a:noFill/>
        </p:spPr>
        <p:txBody>
          <a:bodyPr wrap="square" rtlCol="0">
            <a:spAutoFit/>
          </a:bodyPr>
          <a:lstStyle/>
          <a:p>
            <a:pPr algn="ctr"/>
            <a:r>
              <a:rPr lang="en-US" sz="4800" dirty="0">
                <a:solidFill>
                  <a:srgbClr val="FF0000"/>
                </a:solidFill>
                <a:latin typeface="Al Tarikh" pitchFamily="2" charset="-78"/>
                <a:cs typeface="Al Tarikh" pitchFamily="2" charset="-78"/>
              </a:rPr>
              <a:t>How to Recover from </a:t>
            </a:r>
            <a:r>
              <a:rPr lang="en-US" sz="4800" dirty="0">
                <a:solidFill>
                  <a:schemeClr val="accent2">
                    <a:lumMod val="60000"/>
                    <a:lumOff val="40000"/>
                  </a:schemeClr>
                </a:solidFill>
                <a:latin typeface="Al Tarikh" pitchFamily="2" charset="-78"/>
                <a:cs typeface="Al Tarikh" pitchFamily="2" charset="-78"/>
              </a:rPr>
              <a:t>Opioid</a:t>
            </a:r>
            <a:r>
              <a:rPr lang="en-US" sz="4800" dirty="0">
                <a:solidFill>
                  <a:srgbClr val="FF0000"/>
                </a:solidFill>
                <a:latin typeface="Al Tarikh" pitchFamily="2" charset="-78"/>
                <a:cs typeface="Al Tarikh" pitchFamily="2" charset="-78"/>
              </a:rPr>
              <a:t> Addiction </a:t>
            </a:r>
          </a:p>
        </p:txBody>
      </p:sp>
      <p:sp>
        <p:nvSpPr>
          <p:cNvPr id="39" name="TextBox 38">
            <a:extLst>
              <a:ext uri="{FF2B5EF4-FFF2-40B4-BE49-F238E27FC236}">
                <a16:creationId xmlns:a16="http://schemas.microsoft.com/office/drawing/2014/main" id="{CBE4C66A-3BC6-4F41-8606-14C5CD1275D9}"/>
              </a:ext>
            </a:extLst>
          </p:cNvPr>
          <p:cNvSpPr txBox="1"/>
          <p:nvPr/>
        </p:nvSpPr>
        <p:spPr>
          <a:xfrm>
            <a:off x="17550478" y="7995708"/>
            <a:ext cx="9255408" cy="584775"/>
          </a:xfrm>
          <a:prstGeom prst="rect">
            <a:avLst/>
          </a:prstGeom>
          <a:noFill/>
        </p:spPr>
        <p:txBody>
          <a:bodyPr wrap="square" rtlCol="0">
            <a:spAutoFit/>
          </a:bodyPr>
          <a:lstStyle/>
          <a:p>
            <a:pPr algn="ctr"/>
            <a:r>
              <a:rPr lang="en-US" sz="3200" b="1" dirty="0">
                <a:latin typeface="Britannic Bold" panose="020B0903060703020204" pitchFamily="34" charset="77"/>
                <a:ea typeface="Apple Color Emoji" pitchFamily="2" charset="0"/>
                <a:cs typeface="Bangla MN" pitchFamily="2" charset="0"/>
              </a:rPr>
              <a:t>The warning label all Americans need to read.</a:t>
            </a:r>
          </a:p>
        </p:txBody>
      </p:sp>
      <p:pic>
        <p:nvPicPr>
          <p:cNvPr id="24" name="Picture 23">
            <a:extLst>
              <a:ext uri="{FF2B5EF4-FFF2-40B4-BE49-F238E27FC236}">
                <a16:creationId xmlns:a16="http://schemas.microsoft.com/office/drawing/2014/main" id="{08184952-E3AD-5A40-B32D-44C343F65BC6}"/>
              </a:ext>
            </a:extLst>
          </p:cNvPr>
          <p:cNvPicPr>
            <a:picLocks noChangeAspect="1"/>
          </p:cNvPicPr>
          <p:nvPr/>
        </p:nvPicPr>
        <p:blipFill>
          <a:blip r:embed="rId10"/>
          <a:stretch>
            <a:fillRect/>
          </a:stretch>
        </p:blipFill>
        <p:spPr>
          <a:xfrm>
            <a:off x="13545657" y="20260371"/>
            <a:ext cx="17561655" cy="5998720"/>
          </a:xfrm>
          <a:prstGeom prst="rect">
            <a:avLst/>
          </a:prstGeom>
        </p:spPr>
      </p:pic>
      <p:sp>
        <p:nvSpPr>
          <p:cNvPr id="28" name="Rectangle 27">
            <a:extLst>
              <a:ext uri="{FF2B5EF4-FFF2-40B4-BE49-F238E27FC236}">
                <a16:creationId xmlns:a16="http://schemas.microsoft.com/office/drawing/2014/main" id="{BE011B8E-9757-AF46-BE48-C0711B63A751}"/>
              </a:ext>
            </a:extLst>
          </p:cNvPr>
          <p:cNvSpPr/>
          <p:nvPr/>
        </p:nvSpPr>
        <p:spPr>
          <a:xfrm>
            <a:off x="15028491" y="18850707"/>
            <a:ext cx="14724678" cy="1406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a:extLst>
              <a:ext uri="{FF2B5EF4-FFF2-40B4-BE49-F238E27FC236}">
                <a16:creationId xmlns:a16="http://schemas.microsoft.com/office/drawing/2014/main" id="{97081C4A-7000-A04F-B590-49014DEBCBFA}"/>
              </a:ext>
            </a:extLst>
          </p:cNvPr>
          <p:cNvSpPr txBox="1"/>
          <p:nvPr/>
        </p:nvSpPr>
        <p:spPr>
          <a:xfrm>
            <a:off x="15028492" y="19117097"/>
            <a:ext cx="14452956" cy="1015663"/>
          </a:xfrm>
          <a:prstGeom prst="rect">
            <a:avLst/>
          </a:prstGeom>
          <a:noFill/>
        </p:spPr>
        <p:txBody>
          <a:bodyPr wrap="square" rtlCol="0">
            <a:spAutoFit/>
          </a:bodyPr>
          <a:lstStyle/>
          <a:p>
            <a:pPr algn="ctr"/>
            <a:r>
              <a:rPr lang="en-US" sz="6000" dirty="0">
                <a:solidFill>
                  <a:srgbClr val="FF0000"/>
                </a:solidFill>
                <a:latin typeface="Al Tarikh" pitchFamily="2" charset="-78"/>
                <a:cs typeface="Al Tarikh" pitchFamily="2" charset="-78"/>
              </a:rPr>
              <a:t>Common Neurological Effects</a:t>
            </a:r>
          </a:p>
        </p:txBody>
      </p:sp>
      <p:sp>
        <p:nvSpPr>
          <p:cNvPr id="36" name="Cloud Callout 35">
            <a:extLst>
              <a:ext uri="{FF2B5EF4-FFF2-40B4-BE49-F238E27FC236}">
                <a16:creationId xmlns:a16="http://schemas.microsoft.com/office/drawing/2014/main" id="{C319794A-C8C4-5A4E-9B38-E68F644E2DAD}"/>
              </a:ext>
            </a:extLst>
          </p:cNvPr>
          <p:cNvSpPr/>
          <p:nvPr/>
        </p:nvSpPr>
        <p:spPr>
          <a:xfrm rot="21282064" flipH="1">
            <a:off x="10755047" y="5441214"/>
            <a:ext cx="6396885" cy="5153003"/>
          </a:xfrm>
          <a:prstGeom prst="cloudCallou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endParaRPr lang="en-US" dirty="0">
              <a:solidFill>
                <a:schemeClr val="accent2">
                  <a:lumMod val="50000"/>
                </a:schemeClr>
              </a:solidFill>
            </a:endParaRPr>
          </a:p>
        </p:txBody>
      </p:sp>
      <p:sp>
        <p:nvSpPr>
          <p:cNvPr id="41" name="TextBox 40">
            <a:extLst>
              <a:ext uri="{FF2B5EF4-FFF2-40B4-BE49-F238E27FC236}">
                <a16:creationId xmlns:a16="http://schemas.microsoft.com/office/drawing/2014/main" id="{7478B464-5E98-E746-8E15-82D98D5DF054}"/>
              </a:ext>
            </a:extLst>
          </p:cNvPr>
          <p:cNvSpPr txBox="1"/>
          <p:nvPr/>
        </p:nvSpPr>
        <p:spPr>
          <a:xfrm>
            <a:off x="10934803" y="6599741"/>
            <a:ext cx="5963607" cy="584775"/>
          </a:xfrm>
          <a:prstGeom prst="rect">
            <a:avLst/>
          </a:prstGeom>
          <a:noFill/>
        </p:spPr>
        <p:txBody>
          <a:bodyPr wrap="square" rtlCol="0">
            <a:spAutoFit/>
          </a:bodyPr>
          <a:lstStyle/>
          <a:p>
            <a:r>
              <a:rPr lang="en-US" sz="3200" dirty="0">
                <a:solidFill>
                  <a:srgbClr val="002060"/>
                </a:solidFill>
                <a:latin typeface="Al Tarikh" pitchFamily="2" charset="-78"/>
                <a:cs typeface="Al Tarikh" pitchFamily="2" charset="-78"/>
              </a:rPr>
              <a:t>Why should this matter to </a:t>
            </a:r>
            <a:r>
              <a:rPr lang="en-US" sz="3200" dirty="0">
                <a:solidFill>
                  <a:schemeClr val="accent2">
                    <a:lumMod val="50000"/>
                  </a:schemeClr>
                </a:solidFill>
                <a:latin typeface="Al Tarikh" pitchFamily="2" charset="-78"/>
                <a:cs typeface="Al Tarikh" pitchFamily="2" charset="-78"/>
              </a:rPr>
              <a:t>YOU</a:t>
            </a:r>
            <a:r>
              <a:rPr lang="en-US" sz="3200" dirty="0">
                <a:solidFill>
                  <a:srgbClr val="002060"/>
                </a:solidFill>
                <a:latin typeface="Al Tarikh" pitchFamily="2" charset="-78"/>
                <a:cs typeface="Al Tarikh" pitchFamily="2" charset="-78"/>
              </a:rPr>
              <a:t>?</a:t>
            </a:r>
          </a:p>
        </p:txBody>
      </p:sp>
      <p:sp>
        <p:nvSpPr>
          <p:cNvPr id="42" name="TextBox 41">
            <a:extLst>
              <a:ext uri="{FF2B5EF4-FFF2-40B4-BE49-F238E27FC236}">
                <a16:creationId xmlns:a16="http://schemas.microsoft.com/office/drawing/2014/main" id="{255826CA-BDC2-034E-A2D2-58CD8108B710}"/>
              </a:ext>
            </a:extLst>
          </p:cNvPr>
          <p:cNvSpPr txBox="1"/>
          <p:nvPr/>
        </p:nvSpPr>
        <p:spPr>
          <a:xfrm>
            <a:off x="10934804" y="7017344"/>
            <a:ext cx="6103929" cy="2862322"/>
          </a:xfrm>
          <a:prstGeom prst="rect">
            <a:avLst/>
          </a:prstGeom>
          <a:noFill/>
        </p:spPr>
        <p:txBody>
          <a:bodyPr wrap="square" rtlCol="0">
            <a:spAutoFit/>
          </a:bodyPr>
          <a:lstStyle/>
          <a:p>
            <a:r>
              <a:rPr lang="en-US" sz="2000" dirty="0">
                <a:solidFill>
                  <a:srgbClr val="002060"/>
                </a:solidFill>
              </a:rPr>
              <a:t>“The prime drug using years are late teenage, young adult age, the college age,” says Jerry Stahler, a professor in the Department of Geography and Urban Studies at Temple University and a member of the Temple Association of University Professions. (Meyers)</a:t>
            </a:r>
          </a:p>
          <a:p>
            <a:endParaRPr lang="en-US" sz="2000" dirty="0">
              <a:solidFill>
                <a:srgbClr val="002060"/>
              </a:solidFill>
            </a:endParaRPr>
          </a:p>
          <a:p>
            <a:r>
              <a:rPr lang="en-US" sz="2000" dirty="0">
                <a:solidFill>
                  <a:srgbClr val="002060"/>
                </a:solidFill>
                <a:highlight>
                  <a:srgbClr val="FFFF00"/>
                </a:highlight>
              </a:rPr>
              <a:t>Remember this can happen to your roommate, teammate, or YOU!</a:t>
            </a:r>
          </a:p>
        </p:txBody>
      </p:sp>
      <p:pic>
        <p:nvPicPr>
          <p:cNvPr id="44" name="Picture 43">
            <a:extLst>
              <a:ext uri="{FF2B5EF4-FFF2-40B4-BE49-F238E27FC236}">
                <a16:creationId xmlns:a16="http://schemas.microsoft.com/office/drawing/2014/main" id="{9E370DFE-10F0-274A-BC34-66F9EAB92521}"/>
              </a:ext>
            </a:extLst>
          </p:cNvPr>
          <p:cNvPicPr>
            <a:picLocks noChangeAspect="1"/>
          </p:cNvPicPr>
          <p:nvPr/>
        </p:nvPicPr>
        <p:blipFill>
          <a:blip r:embed="rId11"/>
          <a:stretch>
            <a:fillRect/>
          </a:stretch>
        </p:blipFill>
        <p:spPr>
          <a:xfrm>
            <a:off x="34183633" y="17568227"/>
            <a:ext cx="7478310" cy="3309065"/>
          </a:xfrm>
          <a:prstGeom prst="rect">
            <a:avLst/>
          </a:prstGeom>
        </p:spPr>
      </p:pic>
      <p:sp>
        <p:nvSpPr>
          <p:cNvPr id="5" name="TextBox 4">
            <a:extLst>
              <a:ext uri="{FF2B5EF4-FFF2-40B4-BE49-F238E27FC236}">
                <a16:creationId xmlns:a16="http://schemas.microsoft.com/office/drawing/2014/main" id="{69D5315D-456B-5E4D-BCF0-E0081AF02520}"/>
              </a:ext>
            </a:extLst>
          </p:cNvPr>
          <p:cNvSpPr txBox="1"/>
          <p:nvPr/>
        </p:nvSpPr>
        <p:spPr>
          <a:xfrm>
            <a:off x="13545656" y="27853818"/>
            <a:ext cx="17561655" cy="3046988"/>
          </a:xfrm>
          <a:prstGeom prst="rect">
            <a:avLst/>
          </a:prstGeom>
          <a:noFill/>
        </p:spPr>
        <p:txBody>
          <a:bodyPr wrap="square" rtlCol="0">
            <a:spAutoFit/>
          </a:bodyPr>
          <a:lstStyle/>
          <a:p>
            <a:pPr algn="ctr"/>
            <a:r>
              <a:rPr lang="en-US" sz="3200" dirty="0">
                <a:latin typeface="Al Tarikh" pitchFamily="2" charset="-78"/>
                <a:cs typeface="Al Tarikh" pitchFamily="2" charset="-78"/>
              </a:rPr>
              <a:t>In my FYRE groups  “Inquiry Ruins Everything” video we present a  clear  consensus about the struggle to maintain a healthy lifestyle as a college student  and combat false, misleading common knowledge that could be veering you off track to achieving a happy, healthy college life. I played a college dropout, who become addicted to </a:t>
            </a:r>
            <a:r>
              <a:rPr lang="en-US" sz="3200" dirty="0">
                <a:solidFill>
                  <a:schemeClr val="accent2">
                    <a:lumMod val="60000"/>
                    <a:lumOff val="40000"/>
                  </a:schemeClr>
                </a:solidFill>
                <a:latin typeface="Al Tarikh" pitchFamily="2" charset="-78"/>
                <a:cs typeface="Al Tarikh" pitchFamily="2" charset="-78"/>
              </a:rPr>
              <a:t>opioids</a:t>
            </a:r>
            <a:r>
              <a:rPr lang="en-US" sz="3200" dirty="0">
                <a:latin typeface="Al Tarikh" pitchFamily="2" charset="-78"/>
                <a:cs typeface="Al Tarikh" pitchFamily="2" charset="-78"/>
              </a:rPr>
              <a:t> and began to watch her college career and future plans slip away. This harsh portrayal is not unlikely if you engage in “drug experimentation”, and should be looked at as a warning for what can become of what most think of as a “normal” college endeavor. </a:t>
            </a:r>
          </a:p>
        </p:txBody>
      </p:sp>
    </p:spTree>
  </p:cSld>
  <p:clrMapOvr>
    <a:masterClrMapping/>
  </p:clrMapOvr>
</p:sld>
</file>

<file path=ppt/theme/theme1.xml><?xml version="1.0" encoding="utf-8"?>
<a:theme xmlns:a="http://schemas.openxmlformats.org/drawingml/2006/main" name="1_Classic 3 Columns">
  <a:themeElements>
    <a:clrScheme name="Metro">
      <a:dk1>
        <a:srgbClr val="000000"/>
      </a:dk1>
      <a:lt1>
        <a:srgbClr val="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lassic - Wide Center">
  <a:themeElements>
    <a:clrScheme name="Metro">
      <a:dk1>
        <a:srgbClr val="000000"/>
      </a:dk1>
      <a:lt1>
        <a:srgbClr val="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12109</TotalTime>
  <Words>1165</Words>
  <Application>Microsoft Macintosh PowerPoint</Application>
  <PresentationFormat>Custom</PresentationFormat>
  <Paragraphs>86</Paragraphs>
  <Slides>1</Slides>
  <Notes>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vt:i4>
      </vt:variant>
    </vt:vector>
  </HeadingPairs>
  <TitlesOfParts>
    <vt:vector size="13" baseType="lpstr">
      <vt:lpstr>Al Tarikh</vt:lpstr>
      <vt:lpstr>Apple Color Emoji</vt:lpstr>
      <vt:lpstr>Arial</vt:lpstr>
      <vt:lpstr>Bangla MN</vt:lpstr>
      <vt:lpstr>Britannic Bold</vt:lpstr>
      <vt:lpstr>Calibri</vt:lpstr>
      <vt:lpstr>Courier New</vt:lpstr>
      <vt:lpstr>Times New Roman</vt:lpstr>
      <vt:lpstr>Trebuchet MS</vt:lpstr>
      <vt:lpstr>Wingdings</vt:lpstr>
      <vt:lpstr>1_Classic 3 Columns</vt:lpstr>
      <vt:lpstr>Classic - Wide Center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Roman, DeVante A.</dc:creator>
  <cp:lastModifiedBy>Guerra, Caleigh G.</cp:lastModifiedBy>
  <cp:revision>76</cp:revision>
  <cp:lastPrinted>2017-05-02T18:31:06Z</cp:lastPrinted>
  <dcterms:modified xsi:type="dcterms:W3CDTF">2018-11-12T16:08:09Z</dcterms:modified>
</cp:coreProperties>
</file>